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9" r:id="rId1"/>
    <p:sldMasterId id="2147483709" r:id="rId2"/>
    <p:sldMasterId id="2147483719" r:id="rId3"/>
    <p:sldMasterId id="2147483729" r:id="rId4"/>
    <p:sldMasterId id="2147483739" r:id="rId5"/>
    <p:sldMasterId id="2147483760" r:id="rId6"/>
  </p:sldMasterIdLst>
  <p:sldIdLst>
    <p:sldId id="260" r:id="rId7"/>
    <p:sldId id="261" r:id="rId8"/>
    <p:sldId id="266" r:id="rId9"/>
    <p:sldId id="267" r:id="rId10"/>
    <p:sldId id="268" r:id="rId11"/>
    <p:sldId id="269" r:id="rId12"/>
    <p:sldId id="270" r:id="rId13"/>
    <p:sldId id="271" r:id="rId14"/>
    <p:sldId id="272" r:id="rId15"/>
    <p:sldId id="273" r:id="rId16"/>
    <p:sldId id="274" r:id="rId17"/>
    <p:sldId id="275" r:id="rId18"/>
    <p:sldId id="276" r:id="rId19"/>
    <p:sldId id="279" r:id="rId20"/>
  </p:sldIdLst>
  <p:sldSz cx="9144000" cy="5143500" type="screen16x9"/>
  <p:notesSz cx="6858000" cy="9144000"/>
  <p:embeddedFontLst>
    <p:embeddedFont>
      <p:font typeface="Fujitsu Infinity Pro" panose="020B0600070205080204" charset="0"/>
      <p:regular r:id="rId21"/>
    </p:embeddedFont>
    <p:embeddedFont>
      <p:font typeface="Fujitsu Infinity Pro Bold" panose="020B0600070205080204" charset="0"/>
      <p:bold r:id="rId22"/>
    </p:embeddedFont>
    <p:embeddedFont>
      <p:font typeface="Fujitsu Infinity Pro Bold It" panose="020B0600070205080204" charset="0"/>
      <p:bold r:id="rId23"/>
    </p:embeddedFont>
    <p:embeddedFont>
      <p:font typeface="Fujitsu Infinity Pro ExtraBold" panose="020B0600070205080204" charset="0"/>
      <p:bold r:id="rId24"/>
    </p:embeddedFont>
    <p:embeddedFont>
      <p:font typeface="Fujitsu Infinity Pro Italic" charset="0"/>
      <p:regular r:id="rId25"/>
    </p:embeddedFont>
    <p:embeddedFont>
      <p:font typeface="Fujitsu Infinity Pro Light" panose="020B0600070205080204" charset="0"/>
      <p:regular r:id="rId26"/>
    </p:embeddedFont>
    <p:embeddedFont>
      <p:font typeface="Microsoft YaHei" panose="020B0503020204020204" pitchFamily="34" charset="-122"/>
      <p:regular r:id="rId27"/>
      <p:bold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ssman, Nadine" initials="WN" lastIdx="4" clrIdx="0">
    <p:extLst>
      <p:ext uri="{19B8F6BF-5375-455C-9EA6-DF929625EA0E}">
        <p15:presenceInfo xmlns:p15="http://schemas.microsoft.com/office/powerpoint/2012/main" userId="S::nadine.wintrich@fujitsu.com::1fea7844-feaa-419b-af9a-e6632cafca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E7EF"/>
    <a:srgbClr val="D80084"/>
    <a:srgbClr val="2400B0"/>
    <a:srgbClr val="FFE700"/>
    <a:srgbClr val="EA0000"/>
    <a:srgbClr val="3C3C3C"/>
    <a:srgbClr val="6D6E70"/>
    <a:srgbClr val="FF8000"/>
    <a:srgbClr val="61D600"/>
    <a:srgbClr val="0082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showGuides="1">
      <p:cViewPr varScale="1">
        <p:scale>
          <a:sx n="82" d="100"/>
          <a:sy n="82" d="100"/>
        </p:scale>
        <p:origin x="60" y="36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F151A3-079E-4CEC-B057-AA32714CBC2E}"/>
              </a:ext>
            </a:extLst>
          </p:cNvPr>
          <p:cNvSpPr/>
          <p:nvPr userDrawn="1"/>
        </p:nvSpPr>
        <p:spPr>
          <a:xfrm>
            <a:off x="0" y="-15932"/>
            <a:ext cx="6568439"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27" name="Picture 26">
            <a:extLst>
              <a:ext uri="{FF2B5EF4-FFF2-40B4-BE49-F238E27FC236}">
                <a16:creationId xmlns:a16="http://schemas.microsoft.com/office/drawing/2014/main" id="{46F49305-AB6D-49E5-9A07-1C2802CBEDE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flipH="1">
            <a:off x="6568440" y="-15240"/>
            <a:ext cx="2586552" cy="5165130"/>
          </a:xfrm>
          <a:prstGeom prst="rect">
            <a:avLst/>
          </a:prstGeom>
        </p:spPr>
      </p:pic>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10377" y="815340"/>
            <a:ext cx="4543221" cy="3512819"/>
          </a:xfrm>
          <a:prstGeom prst="rect">
            <a:avLst/>
          </a:prstGeom>
        </p:spPr>
      </p:pic>
      <p:sp>
        <p:nvSpPr>
          <p:cNvPr id="2" name="Title 1"/>
          <p:cNvSpPr>
            <a:spLocks noGrp="1"/>
          </p:cNvSpPr>
          <p:nvPr>
            <p:ph type="ctrTitle" hasCustomPrompt="1"/>
          </p:nvPr>
        </p:nvSpPr>
        <p:spPr>
          <a:xfrm>
            <a:off x="271444"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p:ph type="subTitle" idx="1" hasCustomPrompt="1"/>
          </p:nvPr>
        </p:nvSpPr>
        <p:spPr>
          <a:xfrm>
            <a:off x="287347"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Fujitsu 2023</a:t>
            </a:r>
          </a:p>
        </p:txBody>
      </p:sp>
      <p:pic>
        <p:nvPicPr>
          <p:cNvPr id="12" name="Picture 11" descr="Fujitsu">
            <a:extLst>
              <a:ext uri="{FF2B5EF4-FFF2-40B4-BE49-F238E27FC236}">
                <a16:creationId xmlns:a16="http://schemas.microsoft.com/office/drawing/2014/main" id="{89E51E4B-6446-4746-8ACA-43722C14BF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3" name="Rounded Rectangle 21">
            <a:extLst>
              <a:ext uri="{FF2B5EF4-FFF2-40B4-BE49-F238E27FC236}">
                <a16:creationId xmlns:a16="http://schemas.microsoft.com/office/drawing/2014/main" id="{B7DE1E24-2B60-492D-B940-207A4A82B5A4}"/>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393957475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384" r="17384"/>
          <a:stretch/>
        </p:blipFill>
        <p:spPr>
          <a:xfrm>
            <a:off x="1" y="0"/>
            <a:ext cx="9143998" cy="5143498"/>
          </a:xfrm>
          <a:prstGeom prst="rect">
            <a:avLst/>
          </a:prstGeom>
        </p:spPr>
      </p:pic>
      <p:sp>
        <p:nvSpPr>
          <p:cNvPr id="2" name="Title 1"/>
          <p:cNvSpPr>
            <a:spLocks noGrp="1"/>
          </p:cNvSpPr>
          <p:nvPr>
            <p:ph type="ctrTitle" hasCustomPrompt="1"/>
          </p:nvPr>
        </p:nvSpPr>
        <p:spPr>
          <a:xfrm>
            <a:off x="271444" y="2212169"/>
            <a:ext cx="4800088" cy="470898"/>
          </a:xfrm>
        </p:spPr>
        <p:txBody>
          <a:bodyPr anchor="b"/>
          <a:lstStyle>
            <a:lvl1pPr algn="l">
              <a:spcBef>
                <a:spcPts val="0"/>
              </a:spcBef>
              <a:spcAft>
                <a:spcPts val="600"/>
              </a:spcAft>
              <a:defRPr sz="34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287345" y="2876457"/>
            <a:ext cx="4784187" cy="249299"/>
          </a:xfrm>
        </p:spPr>
        <p:txBody>
          <a:bodyPr wrap="square">
            <a:spAutoFit/>
          </a:bodyPr>
          <a:lstStyle>
            <a:lvl1pPr marL="0" indent="0" algn="l">
              <a:spcBef>
                <a:spcPts val="0"/>
              </a:spcBef>
              <a:spcAft>
                <a:spcPts val="600"/>
              </a:spcAft>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Fujitsu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tx1"/>
                </a:solidFill>
                <a:latin typeface="Fujitsu Infinity Pro" pitchFamily="2" charset="0"/>
              </a:rPr>
              <a:pPr/>
              <a:t>‹#›</a:t>
            </a:fld>
            <a:endParaRPr lang="en-GB" dirty="0">
              <a:solidFill>
                <a:schemeClr val="tx1"/>
              </a:solidFill>
              <a:latin typeface="Fujitsu Infinity Pro" pitchFamily="2" charset="0"/>
            </a:endParaRPr>
          </a:p>
        </p:txBody>
      </p:sp>
      <p:pic>
        <p:nvPicPr>
          <p:cNvPr id="12" name="Picture 11" descr="Fujitsu">
            <a:extLst>
              <a:ext uri="{FF2B5EF4-FFF2-40B4-BE49-F238E27FC236}">
                <a16:creationId xmlns:a16="http://schemas.microsoft.com/office/drawing/2014/main" id="{1C8E14BD-F169-4FC1-9159-3FB57464F4D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864251" y="4761"/>
            <a:ext cx="1126106" cy="685799"/>
          </a:xfrm>
          <a:prstGeom prst="rect">
            <a:avLst/>
          </a:prstGeom>
        </p:spPr>
      </p:pic>
      <p:sp>
        <p:nvSpPr>
          <p:cNvPr id="11" name="Rounded Rectangle 21">
            <a:extLst>
              <a:ext uri="{FF2B5EF4-FFF2-40B4-BE49-F238E27FC236}">
                <a16:creationId xmlns:a16="http://schemas.microsoft.com/office/drawing/2014/main" id="{1BD2EE2F-B049-47B6-A58D-EA7B6EB92DFD}"/>
              </a:ext>
            </a:extLst>
          </p:cNvPr>
          <p:cNvSpPr/>
          <p:nvPr userDrawn="1"/>
        </p:nvSpPr>
        <p:spPr bwMode="black">
          <a:xfrm>
            <a:off x="284163" y="4865928"/>
            <a:ext cx="698500" cy="141161"/>
          </a:xfrm>
          <a:prstGeom prst="roundRect">
            <a:avLst>
              <a:gd name="adj" fmla="val 50000"/>
            </a:avLst>
          </a:prstGeom>
          <a:noFill/>
          <a:ln w="635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chemeClr val="bg1"/>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369392877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5731" y="919453"/>
            <a:ext cx="8574107" cy="12341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6194649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92100" y="920750"/>
            <a:ext cx="4168582"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5723"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40878441"/>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92100" y="919453"/>
            <a:ext cx="8567738"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34308753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92100" y="920750"/>
            <a:ext cx="4168582"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5724"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981445354"/>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32347641"/>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92002"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6" name="Picture 5">
            <a:extLst>
              <a:ext uri="{FF2B5EF4-FFF2-40B4-BE49-F238E27FC236}">
                <a16:creationId xmlns:a16="http://schemas.microsoft.com/office/drawing/2014/main" id="{F92A5788-2457-4648-95E4-499F5A27D05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81009" y="-15240"/>
            <a:ext cx="3762991" cy="5165130"/>
          </a:xfrm>
          <a:prstGeom prst="rect">
            <a:avLst/>
          </a:prstGeom>
        </p:spPr>
      </p:pic>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19559" y="815340"/>
            <a:ext cx="4543221" cy="3512819"/>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1444" y="2138594"/>
            <a:ext cx="3538555"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Fujitsu 2021</a:t>
            </a:r>
          </a:p>
        </p:txBody>
      </p:sp>
      <p:pic>
        <p:nvPicPr>
          <p:cNvPr id="11" name="Picture 10" descr="Fujitsu">
            <a:extLst>
              <a:ext uri="{FF2B5EF4-FFF2-40B4-BE49-F238E27FC236}">
                <a16:creationId xmlns:a16="http://schemas.microsoft.com/office/drawing/2014/main" id="{90B4450D-3D39-48E0-AF74-3FAB298D7347}"/>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sp>
        <p:nvSpPr>
          <p:cNvPr id="14" name="Rounded Rectangle 21">
            <a:extLst>
              <a:ext uri="{FF2B5EF4-FFF2-40B4-BE49-F238E27FC236}">
                <a16:creationId xmlns:a16="http://schemas.microsoft.com/office/drawing/2014/main" id="{521AEADE-865D-4240-BD6B-D444B8525153}"/>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1965124995"/>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F151A3-079E-4CEC-B057-AA32714CBC2E}"/>
              </a:ext>
            </a:extLst>
          </p:cNvPr>
          <p:cNvSpPr/>
          <p:nvPr userDrawn="1"/>
        </p:nvSpPr>
        <p:spPr>
          <a:xfrm>
            <a:off x="0" y="-15932"/>
            <a:ext cx="6568439"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27" name="Picture 26">
            <a:extLst>
              <a:ext uri="{FF2B5EF4-FFF2-40B4-BE49-F238E27FC236}">
                <a16:creationId xmlns:a16="http://schemas.microsoft.com/office/drawing/2014/main" id="{46F49305-AB6D-49E5-9A07-1C2802CBEDEE}"/>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568440" y="-15240"/>
            <a:ext cx="2586552" cy="5165130"/>
          </a:xfrm>
          <a:prstGeom prst="rect">
            <a:avLst/>
          </a:prstGeom>
        </p:spPr>
      </p:pic>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06990" y="815340"/>
            <a:ext cx="4543221" cy="3512818"/>
          </a:xfrm>
          <a:prstGeom prst="rect">
            <a:avLst/>
          </a:prstGeom>
        </p:spPr>
      </p:pic>
      <p:sp>
        <p:nvSpPr>
          <p:cNvPr id="2" name="Title 1"/>
          <p:cNvSpPr>
            <a:spLocks noGrp="1"/>
          </p:cNvSpPr>
          <p:nvPr>
            <p:ph type="ctrTitle" hasCustomPrompt="1"/>
          </p:nvPr>
        </p:nvSpPr>
        <p:spPr>
          <a:xfrm>
            <a:off x="271444"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p:ph type="subTitle" idx="1" hasCustomPrompt="1"/>
          </p:nvPr>
        </p:nvSpPr>
        <p:spPr>
          <a:xfrm>
            <a:off x="287347"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Fujitsu 2021</a:t>
            </a:r>
          </a:p>
        </p:txBody>
      </p:sp>
      <p:pic>
        <p:nvPicPr>
          <p:cNvPr id="12" name="Picture 11" descr="Fujitsu">
            <a:extLst>
              <a:ext uri="{FF2B5EF4-FFF2-40B4-BE49-F238E27FC236}">
                <a16:creationId xmlns:a16="http://schemas.microsoft.com/office/drawing/2014/main" id="{710F4896-61A0-4CF3-AF43-FA21DE59CC1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3" name="Rounded Rectangle 21">
            <a:extLst>
              <a:ext uri="{FF2B5EF4-FFF2-40B4-BE49-F238E27FC236}">
                <a16:creationId xmlns:a16="http://schemas.microsoft.com/office/drawing/2014/main" id="{8D4945BF-4CAC-460D-AC2E-F8A9E51CD9CC}"/>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3236670793"/>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
          <a:stretch/>
        </p:blipFill>
        <p:spPr>
          <a:xfrm>
            <a:off x="2" y="0"/>
            <a:ext cx="9143996" cy="5143497"/>
          </a:xfrm>
          <a:prstGeom prst="rect">
            <a:avLst/>
          </a:prstGeom>
        </p:spPr>
      </p:pic>
      <p:sp>
        <p:nvSpPr>
          <p:cNvPr id="2" name="Title 1"/>
          <p:cNvSpPr>
            <a:spLocks noGrp="1"/>
          </p:cNvSpPr>
          <p:nvPr>
            <p:ph type="ctrTitle" hasCustomPrompt="1"/>
          </p:nvPr>
        </p:nvSpPr>
        <p:spPr>
          <a:xfrm>
            <a:off x="271444" y="2212169"/>
            <a:ext cx="6157292" cy="470898"/>
          </a:xfrm>
        </p:spPr>
        <p:txBody>
          <a:bodyPr anchor="b"/>
          <a:lstStyle>
            <a:lvl1pPr algn="l">
              <a:spcBef>
                <a:spcPts val="0"/>
              </a:spcBef>
              <a:spcAft>
                <a:spcPts val="600"/>
              </a:spcAft>
              <a:defRPr sz="34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287346" y="2876457"/>
            <a:ext cx="6141390" cy="249299"/>
          </a:xfrm>
        </p:spPr>
        <p:txBody>
          <a:bodyPr wrap="square">
            <a:spAutoFit/>
          </a:bodyPr>
          <a:lstStyle>
            <a:lvl1pPr marL="0" indent="0" algn="l">
              <a:spcBef>
                <a:spcPts val="0"/>
              </a:spcBef>
              <a:spcAft>
                <a:spcPts val="600"/>
              </a:spcAft>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Fujitsu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bg1"/>
                </a:solidFill>
                <a:latin typeface="Fujitsu Infinity Pro" pitchFamily="2" charset="0"/>
              </a:rPr>
              <a:pPr/>
              <a:t>‹#›</a:t>
            </a:fld>
            <a:endParaRPr lang="en-GB" dirty="0">
              <a:solidFill>
                <a:schemeClr val="bg1"/>
              </a:solidFill>
              <a:latin typeface="Fujitsu Infinity Pro" pitchFamily="2" charset="0"/>
            </a:endParaRPr>
          </a:p>
        </p:txBody>
      </p:sp>
      <p:pic>
        <p:nvPicPr>
          <p:cNvPr id="10" name="Picture 9" descr="Fujitsu">
            <a:extLst>
              <a:ext uri="{FF2B5EF4-FFF2-40B4-BE49-F238E27FC236}">
                <a16:creationId xmlns:a16="http://schemas.microsoft.com/office/drawing/2014/main" id="{5CBCD81C-F0DE-4355-A483-57244F4A31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2" name="Rounded Rectangle 21">
            <a:extLst>
              <a:ext uri="{FF2B5EF4-FFF2-40B4-BE49-F238E27FC236}">
                <a16:creationId xmlns:a16="http://schemas.microsoft.com/office/drawing/2014/main" id="{7F735F8F-8A9D-4110-B195-AEE8D8FC9235}"/>
              </a:ext>
            </a:extLst>
          </p:cNvPr>
          <p:cNvSpPr/>
          <p:nvPr userDrawn="1"/>
        </p:nvSpPr>
        <p:spPr bwMode="black">
          <a:xfrm>
            <a:off x="284163" y="4865928"/>
            <a:ext cx="698500" cy="141161"/>
          </a:xfrm>
          <a:prstGeom prst="roundRect">
            <a:avLst>
              <a:gd name="adj" fmla="val 50000"/>
            </a:avLst>
          </a:prstGeom>
          <a:noFill/>
          <a:ln w="635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chemeClr val="bg1"/>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3265316695"/>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5731" y="919453"/>
            <a:ext cx="8574107" cy="12341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2571004"/>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 y="0"/>
            <a:ext cx="9143998" cy="5143499"/>
          </a:xfrm>
          <a:prstGeom prst="rect">
            <a:avLst/>
          </a:prstGeom>
        </p:spPr>
      </p:pic>
      <p:sp>
        <p:nvSpPr>
          <p:cNvPr id="2" name="Title 1"/>
          <p:cNvSpPr>
            <a:spLocks noGrp="1"/>
          </p:cNvSpPr>
          <p:nvPr>
            <p:ph type="ctrTitle" hasCustomPrompt="1"/>
          </p:nvPr>
        </p:nvSpPr>
        <p:spPr>
          <a:xfrm>
            <a:off x="271444" y="2212169"/>
            <a:ext cx="6157292" cy="470898"/>
          </a:xfrm>
        </p:spPr>
        <p:txBody>
          <a:bodyPr anchor="b"/>
          <a:lstStyle>
            <a:lvl1pPr algn="l">
              <a:spcBef>
                <a:spcPts val="0"/>
              </a:spcBef>
              <a:spcAft>
                <a:spcPts val="600"/>
              </a:spcAft>
              <a:defRPr sz="34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287346" y="2876457"/>
            <a:ext cx="6141390" cy="249299"/>
          </a:xfrm>
        </p:spPr>
        <p:txBody>
          <a:bodyPr wrap="square">
            <a:spAutoFit/>
          </a:bodyPr>
          <a:lstStyle>
            <a:lvl1pPr marL="0" indent="0" algn="l">
              <a:spcBef>
                <a:spcPts val="0"/>
              </a:spcBef>
              <a:spcAft>
                <a:spcPts val="600"/>
              </a:spcAft>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49580"/>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Fujitsu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1886"/>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bg1"/>
                </a:solidFill>
                <a:latin typeface="Fujitsu Infinity Pro" pitchFamily="2" charset="0"/>
              </a:rPr>
              <a:pPr/>
              <a:t>‹#›</a:t>
            </a:fld>
            <a:endParaRPr lang="en-GB" dirty="0">
              <a:solidFill>
                <a:schemeClr val="bg1"/>
              </a:solidFill>
              <a:latin typeface="Fujitsu Infinity Pro" pitchFamily="2" charset="0"/>
            </a:endParaRPr>
          </a:p>
        </p:txBody>
      </p:sp>
      <p:pic>
        <p:nvPicPr>
          <p:cNvPr id="10" name="Picture 9" descr="Fujitsu">
            <a:extLst>
              <a:ext uri="{FF2B5EF4-FFF2-40B4-BE49-F238E27FC236}">
                <a16:creationId xmlns:a16="http://schemas.microsoft.com/office/drawing/2014/main" id="{2CDFFC0C-F993-4365-A947-FA67FDB66D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2" name="Rounded Rectangle 21">
            <a:extLst>
              <a:ext uri="{FF2B5EF4-FFF2-40B4-BE49-F238E27FC236}">
                <a16:creationId xmlns:a16="http://schemas.microsoft.com/office/drawing/2014/main" id="{B81BE706-0065-46E3-8C6D-9DC31FDAB46B}"/>
              </a:ext>
            </a:extLst>
          </p:cNvPr>
          <p:cNvSpPr/>
          <p:nvPr userDrawn="1"/>
        </p:nvSpPr>
        <p:spPr bwMode="black">
          <a:xfrm>
            <a:off x="284163" y="4865928"/>
            <a:ext cx="698500" cy="141161"/>
          </a:xfrm>
          <a:prstGeom prst="roundRect">
            <a:avLst>
              <a:gd name="adj" fmla="val 50000"/>
            </a:avLst>
          </a:prstGeom>
          <a:noFill/>
          <a:ln w="635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chemeClr val="bg1"/>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1323463482"/>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66662"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7314"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36215312"/>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5731" y="919453"/>
            <a:ext cx="8574107"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880478303"/>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66662"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7314"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3514783017"/>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53542155"/>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91170"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6" name="Picture 5">
            <a:extLst>
              <a:ext uri="{FF2B5EF4-FFF2-40B4-BE49-F238E27FC236}">
                <a16:creationId xmlns:a16="http://schemas.microsoft.com/office/drawing/2014/main" id="{F92A5788-2457-4648-95E4-499F5A27D05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80177" y="-15240"/>
            <a:ext cx="3763823" cy="5165130"/>
          </a:xfrm>
          <a:prstGeom prst="rect">
            <a:avLst/>
          </a:prstGeom>
        </p:spPr>
      </p:pic>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18727" y="815340"/>
            <a:ext cx="4543221" cy="3512818"/>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1444" y="2138594"/>
            <a:ext cx="3492379"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Fujitsu 2021</a:t>
            </a:r>
          </a:p>
        </p:txBody>
      </p:sp>
      <p:pic>
        <p:nvPicPr>
          <p:cNvPr id="11" name="Picture 10" descr="Fujitsu">
            <a:extLst>
              <a:ext uri="{FF2B5EF4-FFF2-40B4-BE49-F238E27FC236}">
                <a16:creationId xmlns:a16="http://schemas.microsoft.com/office/drawing/2014/main" id="{4AB67976-3020-4AA7-8874-17F53BE1571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4" name="Rounded Rectangle 21">
            <a:extLst>
              <a:ext uri="{FF2B5EF4-FFF2-40B4-BE49-F238E27FC236}">
                <a16:creationId xmlns:a16="http://schemas.microsoft.com/office/drawing/2014/main" id="{2EA24405-32A0-45C1-86FE-A7C0EE904292}"/>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432454982"/>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B252B52-F9BF-4CDD-A2C7-B953C29998D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568435" y="-14009"/>
            <a:ext cx="2575564" cy="5163898"/>
          </a:xfrm>
          <a:prstGeom prst="rect">
            <a:avLst/>
          </a:prstGeom>
        </p:spPr>
      </p:pic>
      <p:sp>
        <p:nvSpPr>
          <p:cNvPr id="6" name="Rectangle 5">
            <a:extLst>
              <a:ext uri="{FF2B5EF4-FFF2-40B4-BE49-F238E27FC236}">
                <a16:creationId xmlns:a16="http://schemas.microsoft.com/office/drawing/2014/main" id="{E1F151A3-079E-4CEC-B057-AA32714CBC2E}"/>
              </a:ext>
            </a:extLst>
          </p:cNvPr>
          <p:cNvSpPr/>
          <p:nvPr userDrawn="1"/>
        </p:nvSpPr>
        <p:spPr>
          <a:xfrm>
            <a:off x="0" y="-14010"/>
            <a:ext cx="6568439" cy="5163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06990" y="815340"/>
            <a:ext cx="4543220" cy="3512818"/>
          </a:xfrm>
          <a:prstGeom prst="rect">
            <a:avLst/>
          </a:prstGeom>
        </p:spPr>
      </p:pic>
      <p:sp>
        <p:nvSpPr>
          <p:cNvPr id="2" name="Title 1"/>
          <p:cNvSpPr>
            <a:spLocks noGrp="1"/>
          </p:cNvSpPr>
          <p:nvPr userDrawn="1">
            <p:ph type="ctrTitle" hasCustomPrompt="1"/>
          </p:nvPr>
        </p:nvSpPr>
        <p:spPr>
          <a:xfrm>
            <a:off x="275678"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userDrawn="1">
            <p:ph type="subTitle" idx="1" hasCustomPrompt="1"/>
          </p:nvPr>
        </p:nvSpPr>
        <p:spPr>
          <a:xfrm>
            <a:off x="291581"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Fujitsu 2021</a:t>
            </a:r>
          </a:p>
        </p:txBody>
      </p:sp>
      <p:pic>
        <p:nvPicPr>
          <p:cNvPr id="17" name="Picture 16" descr="Fujitsu">
            <a:extLst>
              <a:ext uri="{FF2B5EF4-FFF2-40B4-BE49-F238E27FC236}">
                <a16:creationId xmlns:a16="http://schemas.microsoft.com/office/drawing/2014/main" id="{3448F965-CF45-49DA-BBF1-10B8E73FA76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2" name="Rounded Rectangle 21">
            <a:extLst>
              <a:ext uri="{FF2B5EF4-FFF2-40B4-BE49-F238E27FC236}">
                <a16:creationId xmlns:a16="http://schemas.microsoft.com/office/drawing/2014/main" id="{00BD20C8-E3C6-4996-BE9E-339342C70BAA}"/>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994266787"/>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43999" cy="5143500"/>
          </a:xfrm>
          <a:prstGeom prst="rect">
            <a:avLst/>
          </a:prstGeom>
        </p:spPr>
      </p:pic>
      <p:sp>
        <p:nvSpPr>
          <p:cNvPr id="2" name="Title 1"/>
          <p:cNvSpPr>
            <a:spLocks noGrp="1"/>
          </p:cNvSpPr>
          <p:nvPr>
            <p:ph type="ctrTitle" hasCustomPrompt="1"/>
          </p:nvPr>
        </p:nvSpPr>
        <p:spPr>
          <a:xfrm>
            <a:off x="271444" y="2212169"/>
            <a:ext cx="6157292" cy="470898"/>
          </a:xfrm>
        </p:spPr>
        <p:txBody>
          <a:bodyPr anchor="b"/>
          <a:lstStyle>
            <a:lvl1pPr algn="l">
              <a:spcBef>
                <a:spcPts val="0"/>
              </a:spcBef>
              <a:spcAft>
                <a:spcPts val="600"/>
              </a:spcAft>
              <a:defRPr sz="34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287346" y="2876457"/>
            <a:ext cx="6141390" cy="249299"/>
          </a:xfrm>
        </p:spPr>
        <p:txBody>
          <a:bodyPr wrap="square">
            <a:spAutoFit/>
          </a:bodyPr>
          <a:lstStyle>
            <a:lvl1pPr marL="0" indent="0" algn="l">
              <a:spcBef>
                <a:spcPts val="0"/>
              </a:spcBef>
              <a:spcAft>
                <a:spcPts val="600"/>
              </a:spcAft>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Fujitsu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bg1"/>
                </a:solidFill>
                <a:latin typeface="Fujitsu Infinity Pro" pitchFamily="2" charset="0"/>
              </a:rPr>
              <a:pPr/>
              <a:t>‹#›</a:t>
            </a:fld>
            <a:endParaRPr lang="en-GB" dirty="0">
              <a:solidFill>
                <a:schemeClr val="bg1"/>
              </a:solidFill>
              <a:latin typeface="Fujitsu Infinity Pro" pitchFamily="2" charset="0"/>
            </a:endParaRPr>
          </a:p>
        </p:txBody>
      </p:sp>
      <p:pic>
        <p:nvPicPr>
          <p:cNvPr id="12" name="Picture 11" descr="Fujitsu">
            <a:extLst>
              <a:ext uri="{FF2B5EF4-FFF2-40B4-BE49-F238E27FC236}">
                <a16:creationId xmlns:a16="http://schemas.microsoft.com/office/drawing/2014/main" id="{DA44B20C-7368-44EB-981F-393D517233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1" name="Rounded Rectangle 21">
            <a:extLst>
              <a:ext uri="{FF2B5EF4-FFF2-40B4-BE49-F238E27FC236}">
                <a16:creationId xmlns:a16="http://schemas.microsoft.com/office/drawing/2014/main" id="{882E4644-B11E-4D1B-A671-A8EF728D0D9E}"/>
              </a:ext>
            </a:extLst>
          </p:cNvPr>
          <p:cNvSpPr/>
          <p:nvPr userDrawn="1"/>
        </p:nvSpPr>
        <p:spPr bwMode="black">
          <a:xfrm>
            <a:off x="284163" y="4865928"/>
            <a:ext cx="698500" cy="141161"/>
          </a:xfrm>
          <a:prstGeom prst="roundRect">
            <a:avLst>
              <a:gd name="adj" fmla="val 50000"/>
            </a:avLst>
          </a:prstGeom>
          <a:noFill/>
          <a:ln w="635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chemeClr val="bg1"/>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1785624900"/>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p:nvPr>
        </p:nvSpPr>
        <p:spPr>
          <a:xfrm>
            <a:off x="285732" y="919453"/>
            <a:ext cx="8570932" cy="12341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35853096"/>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70896"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4" y="920750"/>
            <a:ext cx="4122549"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1655413"/>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77200" y="919453"/>
            <a:ext cx="8579463"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56148058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ja-JP" altLang="en-US"/>
              <a:t>マスター タイトルの書式設定</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5731" y="919453"/>
            <a:ext cx="8574107" cy="12341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2513554"/>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77200" y="920750"/>
            <a:ext cx="4133933"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04484" y="920750"/>
            <a:ext cx="4152180"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188163309"/>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70597122"/>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DCE9859-93FE-4669-ADF3-188E2605C8A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78470" y="0"/>
            <a:ext cx="3765530" cy="5143500"/>
          </a:xfrm>
          <a:prstGeom prst="rect">
            <a:avLst/>
          </a:prstGeom>
        </p:spPr>
      </p:pic>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78471"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06028" y="815340"/>
            <a:ext cx="4543220" cy="3512818"/>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1445" y="2138594"/>
            <a:ext cx="3494086"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Fujitsu 2021</a:t>
            </a:r>
          </a:p>
        </p:txBody>
      </p:sp>
      <p:pic>
        <p:nvPicPr>
          <p:cNvPr id="15" name="Picture 14">
            <a:extLst>
              <a:ext uri="{FF2B5EF4-FFF2-40B4-BE49-F238E27FC236}">
                <a16:creationId xmlns:a16="http://schemas.microsoft.com/office/drawing/2014/main" id="{EA8B1AF5-6013-443B-8D34-BB504C1F20C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864251" y="4761"/>
            <a:ext cx="1126106" cy="685799"/>
          </a:xfrm>
          <a:prstGeom prst="rect">
            <a:avLst/>
          </a:prstGeom>
        </p:spPr>
      </p:pic>
      <p:sp>
        <p:nvSpPr>
          <p:cNvPr id="12" name="Rounded Rectangle 21">
            <a:extLst>
              <a:ext uri="{FF2B5EF4-FFF2-40B4-BE49-F238E27FC236}">
                <a16:creationId xmlns:a16="http://schemas.microsoft.com/office/drawing/2014/main" id="{7C5E4BBA-55B4-4E9B-B707-128F0E361BBE}"/>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257371458"/>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F151A3-079E-4CEC-B057-AA32714CBC2E}"/>
              </a:ext>
            </a:extLst>
          </p:cNvPr>
          <p:cNvSpPr/>
          <p:nvPr userDrawn="1"/>
        </p:nvSpPr>
        <p:spPr>
          <a:xfrm>
            <a:off x="0" y="-15932"/>
            <a:ext cx="6568439"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27" name="Picture 26">
            <a:extLst>
              <a:ext uri="{FF2B5EF4-FFF2-40B4-BE49-F238E27FC236}">
                <a16:creationId xmlns:a16="http://schemas.microsoft.com/office/drawing/2014/main" id="{46F49305-AB6D-49E5-9A07-1C2802CBEDE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flipH="1">
            <a:off x="6568440" y="-15240"/>
            <a:ext cx="2586552" cy="5165130"/>
          </a:xfrm>
          <a:prstGeom prst="rect">
            <a:avLst/>
          </a:prstGeom>
        </p:spPr>
      </p:pic>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06990" y="815340"/>
            <a:ext cx="4543220" cy="3512817"/>
          </a:xfrm>
          <a:prstGeom prst="rect">
            <a:avLst/>
          </a:prstGeom>
        </p:spPr>
      </p:pic>
      <p:sp>
        <p:nvSpPr>
          <p:cNvPr id="2" name="Title 1"/>
          <p:cNvSpPr>
            <a:spLocks noGrp="1"/>
          </p:cNvSpPr>
          <p:nvPr>
            <p:ph type="ctrTitle" hasCustomPrompt="1"/>
          </p:nvPr>
        </p:nvSpPr>
        <p:spPr>
          <a:xfrm>
            <a:off x="271444"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p:ph type="subTitle" idx="1" hasCustomPrompt="1"/>
          </p:nvPr>
        </p:nvSpPr>
        <p:spPr>
          <a:xfrm>
            <a:off x="287347"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Fujitsu 2021</a:t>
            </a:r>
          </a:p>
        </p:txBody>
      </p:sp>
      <p:pic>
        <p:nvPicPr>
          <p:cNvPr id="13" name="Picture 12" descr="Fujitsu">
            <a:extLst>
              <a:ext uri="{FF2B5EF4-FFF2-40B4-BE49-F238E27FC236}">
                <a16:creationId xmlns:a16="http://schemas.microsoft.com/office/drawing/2014/main" id="{CA669FEC-340D-46E2-A61E-E9C16786CBF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sp>
        <p:nvSpPr>
          <p:cNvPr id="11" name="Rounded Rectangle 21">
            <a:extLst>
              <a:ext uri="{FF2B5EF4-FFF2-40B4-BE49-F238E27FC236}">
                <a16:creationId xmlns:a16="http://schemas.microsoft.com/office/drawing/2014/main" id="{B295C1CD-FA05-4B7E-AEE0-D9BE0F39E344}"/>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3243689751"/>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26E41F-4829-4B87-B81C-C44E9955FD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 y="0"/>
            <a:ext cx="9143996" cy="5143497"/>
          </a:xfrm>
          <a:prstGeom prst="rect">
            <a:avLst/>
          </a:prstGeom>
        </p:spPr>
      </p:pic>
      <p:sp>
        <p:nvSpPr>
          <p:cNvPr id="2" name="Title 1"/>
          <p:cNvSpPr>
            <a:spLocks noGrp="1"/>
          </p:cNvSpPr>
          <p:nvPr>
            <p:ph type="ctrTitle" hasCustomPrompt="1"/>
          </p:nvPr>
        </p:nvSpPr>
        <p:spPr>
          <a:xfrm>
            <a:off x="271444" y="2212169"/>
            <a:ext cx="6157292" cy="470898"/>
          </a:xfrm>
        </p:spPr>
        <p:txBody>
          <a:bodyPr anchor="b"/>
          <a:lstStyle>
            <a:lvl1pPr algn="l">
              <a:spcBef>
                <a:spcPts val="0"/>
              </a:spcBef>
              <a:spcAft>
                <a:spcPts val="600"/>
              </a:spcAft>
              <a:defRPr sz="3400">
                <a:solidFill>
                  <a:schemeClr val="tx1"/>
                </a:solidFill>
              </a:defRPr>
            </a:lvl1pPr>
          </a:lstStyle>
          <a:p>
            <a:r>
              <a:rPr lang="en-US" dirty="0"/>
              <a:t>Section title</a:t>
            </a:r>
          </a:p>
        </p:txBody>
      </p:sp>
      <p:sp>
        <p:nvSpPr>
          <p:cNvPr id="3" name="Subtitle 2"/>
          <p:cNvSpPr>
            <a:spLocks noGrp="1"/>
          </p:cNvSpPr>
          <p:nvPr>
            <p:ph type="subTitle" idx="1" hasCustomPrompt="1"/>
          </p:nvPr>
        </p:nvSpPr>
        <p:spPr>
          <a:xfrm>
            <a:off x="287346" y="2876457"/>
            <a:ext cx="6141390" cy="249299"/>
          </a:xfrm>
        </p:spPr>
        <p:txBody>
          <a:bodyPr wrap="square">
            <a:spAutoFit/>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58296"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Fujitsu 2021</a:t>
            </a:r>
          </a:p>
        </p:txBody>
      </p:sp>
      <p:sp>
        <p:nvSpPr>
          <p:cNvPr id="22" name="Footer Placeholder 4">
            <a:extLst>
              <a:ext uri="{FF2B5EF4-FFF2-40B4-BE49-F238E27FC236}">
                <a16:creationId xmlns:a16="http://schemas.microsoft.com/office/drawing/2014/main" id="{E475FF0E-D043-48F6-8008-08B559AC6C64}"/>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solidFill>
                  <a:schemeClr val="tx1"/>
                </a:solidFill>
                <a:latin typeface="Fujitsu Infinity Pro" pitchFamily="2" charset="0"/>
              </a:rPr>
              <a:pPr/>
              <a:t>‹#›</a:t>
            </a:fld>
            <a:endParaRPr lang="en-GB" dirty="0">
              <a:solidFill>
                <a:schemeClr val="tx1"/>
              </a:solidFill>
              <a:latin typeface="Fujitsu Infinity Pro" pitchFamily="2" charset="0"/>
            </a:endParaRPr>
          </a:p>
        </p:txBody>
      </p:sp>
      <p:pic>
        <p:nvPicPr>
          <p:cNvPr id="9" name="Picture 8" descr="Fujitsu">
            <a:extLst>
              <a:ext uri="{FF2B5EF4-FFF2-40B4-BE49-F238E27FC236}">
                <a16:creationId xmlns:a16="http://schemas.microsoft.com/office/drawing/2014/main" id="{2436CB2C-B4DE-4946-A0F1-16059034CAF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sp>
        <p:nvSpPr>
          <p:cNvPr id="12" name="Rounded Rectangle 21">
            <a:extLst>
              <a:ext uri="{FF2B5EF4-FFF2-40B4-BE49-F238E27FC236}">
                <a16:creationId xmlns:a16="http://schemas.microsoft.com/office/drawing/2014/main" id="{5528365D-C172-47C7-A21B-24956087F8C8}"/>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3353776962"/>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p:nvPr>
        </p:nvSpPr>
        <p:spPr>
          <a:xfrm>
            <a:off x="285731" y="919453"/>
            <a:ext cx="8566169" cy="12341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68108704"/>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27316"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7314"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24076363"/>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en-US" dirty="0"/>
              <a:t>Click to edit Master title style</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77200" y="919453"/>
            <a:ext cx="8574700"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4006405385"/>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77200" y="920750"/>
            <a:ext cx="4132686"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17785"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045815234"/>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7009895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ja-JP" altLang="en-US"/>
              <a:t>マスター タイトルの書式設定</a:t>
            </a:r>
            <a:endParaRPr lang="en-GB" dirty="0"/>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2572" y="920750"/>
            <a:ext cx="4196296"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7314" cy="120648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7617729"/>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91170"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6" name="Picture 5">
            <a:extLst>
              <a:ext uri="{FF2B5EF4-FFF2-40B4-BE49-F238E27FC236}">
                <a16:creationId xmlns:a16="http://schemas.microsoft.com/office/drawing/2014/main" id="{F92A5788-2457-4648-95E4-499F5A27D05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80177" y="-15240"/>
            <a:ext cx="3763823" cy="5165130"/>
          </a:xfrm>
          <a:prstGeom prst="rect">
            <a:avLst/>
          </a:prstGeom>
        </p:spPr>
      </p:pic>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18727" y="815340"/>
            <a:ext cx="4543220" cy="3512817"/>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1444" y="2138594"/>
            <a:ext cx="3492379"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Fujitsu 2021</a:t>
            </a:r>
          </a:p>
        </p:txBody>
      </p:sp>
      <p:pic>
        <p:nvPicPr>
          <p:cNvPr id="10" name="Picture 9">
            <a:extLst>
              <a:ext uri="{FF2B5EF4-FFF2-40B4-BE49-F238E27FC236}">
                <a16:creationId xmlns:a16="http://schemas.microsoft.com/office/drawing/2014/main" id="{983C36D2-4192-449E-A44B-589D5D89214C}"/>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699904" y="0"/>
            <a:ext cx="1282513" cy="781051"/>
          </a:xfrm>
          <a:prstGeom prst="rect">
            <a:avLst/>
          </a:prstGeom>
        </p:spPr>
      </p:pic>
      <p:sp>
        <p:nvSpPr>
          <p:cNvPr id="14" name="Rounded Rectangle 21">
            <a:extLst>
              <a:ext uri="{FF2B5EF4-FFF2-40B4-BE49-F238E27FC236}">
                <a16:creationId xmlns:a16="http://schemas.microsoft.com/office/drawing/2014/main" id="{6F848263-B607-4B95-9171-09F6FEF9CCB7}"/>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2687113551"/>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4209928-40DB-4516-8EEE-6C02A57F1C02}"/>
              </a:ext>
            </a:extLst>
          </p:cNvPr>
          <p:cNvSpPr txBox="1"/>
          <p:nvPr userDrawn="1"/>
        </p:nvSpPr>
        <p:spPr>
          <a:xfrm>
            <a:off x="373380" y="259080"/>
            <a:ext cx="8397240" cy="276999"/>
          </a:xfrm>
          <a:prstGeom prst="rect">
            <a:avLst/>
          </a:prstGeom>
          <a:noFill/>
        </p:spPr>
        <p:txBody>
          <a:bodyPr wrap="square" lIns="0" tIns="0" rIns="0" bIns="0" rtlCol="0">
            <a:spAutoFit/>
          </a:bodyPr>
          <a:lstStyle/>
          <a:p>
            <a:r>
              <a:rPr lang="en-GB" dirty="0">
                <a:solidFill>
                  <a:schemeClr val="bg1"/>
                </a:solidFill>
                <a:latin typeface="Fujitsu Infinity Pro ExtraBold" pitchFamily="2" charset="0"/>
                <a:cs typeface="Arial" panose="020B0604020202020204" pitchFamily="34" charset="0"/>
              </a:rPr>
              <a:t>Fujitsu Infinity Pro font embed slide – please do not delete.</a:t>
            </a:r>
          </a:p>
        </p:txBody>
      </p:sp>
      <p:sp>
        <p:nvSpPr>
          <p:cNvPr id="18" name="TextBox 17">
            <a:extLst>
              <a:ext uri="{FF2B5EF4-FFF2-40B4-BE49-F238E27FC236}">
                <a16:creationId xmlns:a16="http://schemas.microsoft.com/office/drawing/2014/main" id="{964BC483-7E21-45ED-B951-C839D76B94C4}"/>
              </a:ext>
            </a:extLst>
          </p:cNvPr>
          <p:cNvSpPr txBox="1"/>
          <p:nvPr userDrawn="1"/>
        </p:nvSpPr>
        <p:spPr>
          <a:xfrm>
            <a:off x="373380" y="711517"/>
            <a:ext cx="8001000" cy="4093428"/>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lang="en-GB" sz="900" dirty="0">
                <a:solidFill>
                  <a:schemeClr val="bg1"/>
                </a:solidFill>
                <a:latin typeface="Fujitsu Infinity Pro Light" pitchFamily="2" charset="0"/>
                <a:cs typeface="Arial" panose="020B0604020202020204" pitchFamily="34" charset="0"/>
              </a:rPr>
              <a:t>Fujitsu Infinity Pro Light</a:t>
            </a:r>
            <a:br>
              <a:rPr lang="en-GB" sz="900" dirty="0">
                <a:solidFill>
                  <a:schemeClr val="bg1"/>
                </a:solidFill>
                <a:latin typeface="Fujitsu Infinity Pro Light" pitchFamily="2" charset="0"/>
                <a:cs typeface="Arial" panose="020B0604020202020204" pitchFamily="34" charset="0"/>
              </a:rPr>
            </a:br>
            <a:r>
              <a:rPr lang="en-GB" sz="900" dirty="0" err="1">
                <a:solidFill>
                  <a:schemeClr val="bg1"/>
                </a:solidFill>
                <a:latin typeface="Fujitsu Infinity Pro Light" pitchFamily="2" charset="0"/>
                <a:cs typeface="Arial" panose="020B0604020202020204" pitchFamily="34" charset="0"/>
              </a:rPr>
              <a:t>abcdefghijklmnopqrstuvwxyz</a:t>
            </a:r>
            <a:r>
              <a:rPr lang="en-GB" sz="900" dirty="0">
                <a:solidFill>
                  <a:schemeClr val="bg1"/>
                </a:solidFill>
                <a:latin typeface="Fujitsu Infinity Pro Light" pitchFamily="2" charset="0"/>
                <a:cs typeface="Arial" panose="020B0604020202020204" pitchFamily="34" charset="0"/>
              </a:rPr>
              <a:t> ABCDEFGHIJKLMNOPQRSTUVWXYZ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err="1">
                <a:solidFill>
                  <a:schemeClr val="bg1"/>
                </a:solidFill>
                <a:latin typeface="Fujitsu Infinity Pro Light" pitchFamily="2" charset="0"/>
                <a:cs typeface="Arial" panose="020B0604020202020204" pitchFamily="34" charset="0"/>
              </a:rPr>
              <a:t>ﬁﬂ</a:t>
            </a:r>
            <a:endParaRPr lang="en-GB" sz="900" dirty="0">
              <a:solidFill>
                <a:schemeClr val="bg1"/>
              </a:solidFill>
              <a:latin typeface="Fujitsu Infinity Pro Light" pitchFamily="2" charset="0"/>
              <a:cs typeface="Arial" panose="020B0604020202020204" pitchFamily="34" charset="0"/>
            </a:endParaRPr>
          </a:p>
          <a:p>
            <a:pPr>
              <a:spcAft>
                <a:spcPts val="1200"/>
              </a:spcAft>
            </a:pPr>
            <a:r>
              <a:rPr lang="en-GB" sz="900" dirty="0">
                <a:solidFill>
                  <a:schemeClr val="bg1"/>
                </a:solidFill>
                <a:latin typeface="Fujitsu Infinity Pro" pitchFamily="2" charset="0"/>
                <a:cs typeface="Arial" panose="020B0604020202020204" pitchFamily="34" charset="0"/>
              </a:rPr>
              <a:t>Fujitsu Infinity Pro Regular</a:t>
            </a:r>
            <a:br>
              <a:rPr lang="en-GB" sz="900" dirty="0">
                <a:solidFill>
                  <a:schemeClr val="bg1"/>
                </a:solidFill>
                <a:latin typeface="Fujitsu Infinity Pro" pitchFamily="2" charset="0"/>
                <a:cs typeface="Arial" panose="020B0604020202020204" pitchFamily="34" charset="0"/>
              </a:rPr>
            </a:br>
            <a:r>
              <a:rPr lang="en-GB" sz="900" dirty="0" err="1">
                <a:solidFill>
                  <a:schemeClr val="bg1"/>
                </a:solidFill>
                <a:latin typeface="Fujitsu Infinity Pro" pitchFamily="2" charset="0"/>
                <a:cs typeface="Arial" panose="020B0604020202020204" pitchFamily="34" charset="0"/>
              </a:rPr>
              <a:t>abcdefghijklmnopqrstuvwxyz</a:t>
            </a:r>
            <a:r>
              <a:rPr lang="en-GB" sz="900" dirty="0">
                <a:solidFill>
                  <a:schemeClr val="bg1"/>
                </a:solidFill>
                <a:latin typeface="Fujitsu Infinity Pro" pitchFamily="2" charset="0"/>
                <a:cs typeface="Arial" panose="020B0604020202020204" pitchFamily="34" charset="0"/>
              </a:rPr>
              <a:t> ABCDEFGHIJKLMNOPQRSTUVWXYZ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err="1">
                <a:solidFill>
                  <a:schemeClr val="bg1"/>
                </a:solidFill>
                <a:latin typeface="Fujitsu Infinity Pro" pitchFamily="2" charset="0"/>
                <a:cs typeface="Arial" panose="020B0604020202020204" pitchFamily="34" charset="0"/>
              </a:rPr>
              <a:t>ﬁﬂ</a:t>
            </a:r>
            <a:endParaRPr lang="en-GB" sz="900" dirty="0">
              <a:solidFill>
                <a:schemeClr val="bg1"/>
              </a:solidFill>
              <a:latin typeface="Fujitsu Infinity Pro" pitchFamily="2" charset="0"/>
              <a:cs typeface="Arial" panose="020B0604020202020204" pitchFamily="34" charset="0"/>
            </a:endParaRPr>
          </a:p>
          <a:p>
            <a:pPr>
              <a:spcAft>
                <a:spcPts val="1200"/>
              </a:spcAft>
            </a:pPr>
            <a:r>
              <a:rPr lang="en-GB" sz="900" dirty="0">
                <a:solidFill>
                  <a:schemeClr val="bg1"/>
                </a:solidFill>
                <a:latin typeface="Fujitsu Infinity Pro Italic" pitchFamily="2" charset="0"/>
                <a:cs typeface="Arial" panose="020B0604020202020204" pitchFamily="34" charset="0"/>
              </a:rPr>
              <a:t>Fujitsu Infinity Pro Italic</a:t>
            </a:r>
            <a:br>
              <a:rPr lang="en-GB" sz="900" dirty="0">
                <a:solidFill>
                  <a:schemeClr val="bg1"/>
                </a:solidFill>
                <a:latin typeface="Fujitsu Infinity Pro Italic" pitchFamily="2" charset="0"/>
                <a:cs typeface="Arial" panose="020B0604020202020204" pitchFamily="34" charset="0"/>
              </a:rPr>
            </a:br>
            <a:r>
              <a:rPr lang="en-GB" sz="900" dirty="0" err="1">
                <a:solidFill>
                  <a:schemeClr val="bg1"/>
                </a:solidFill>
                <a:latin typeface="Fujitsu Infinity Pro Italic" pitchFamily="2" charset="0"/>
                <a:cs typeface="Arial" panose="020B0604020202020204" pitchFamily="34" charset="0"/>
              </a:rPr>
              <a:t>abcdefghijklmnopqrstuvwxyz</a:t>
            </a:r>
            <a:r>
              <a:rPr lang="en-GB" sz="900" dirty="0">
                <a:solidFill>
                  <a:schemeClr val="bg1"/>
                </a:solidFill>
                <a:latin typeface="Fujitsu Infinity Pro Italic" pitchFamily="2" charset="0"/>
                <a:cs typeface="Arial" panose="020B0604020202020204" pitchFamily="34" charset="0"/>
              </a:rPr>
              <a:t>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err="1">
                <a:solidFill>
                  <a:schemeClr val="bg1"/>
                </a:solidFill>
                <a:latin typeface="Fujitsu Infinity Pro Italic" pitchFamily="2" charset="0"/>
                <a:cs typeface="Arial" panose="020B0604020202020204" pitchFamily="34" charset="0"/>
              </a:rPr>
              <a:t>ﬁﬂ</a:t>
            </a:r>
            <a:endParaRPr lang="en-GB" sz="900" dirty="0">
              <a:solidFill>
                <a:schemeClr val="bg1"/>
              </a:solidFill>
              <a:latin typeface="Fujitsu Infinity Pro Italic" pitchFamily="2" charset="0"/>
              <a:cs typeface="Arial" panose="020B0604020202020204" pitchFamily="34" charset="0"/>
            </a:endParaRPr>
          </a:p>
          <a:p>
            <a:pPr>
              <a:spcAft>
                <a:spcPts val="1200"/>
              </a:spcAft>
            </a:pPr>
            <a:r>
              <a:rPr lang="en-GB" sz="900" dirty="0">
                <a:solidFill>
                  <a:schemeClr val="bg1"/>
                </a:solidFill>
                <a:latin typeface="Fujitsu Infinity Pro Bold" pitchFamily="2" charset="0"/>
                <a:cs typeface="Arial" panose="020B0604020202020204" pitchFamily="34" charset="0"/>
              </a:rPr>
              <a:t>Fujitsu Infinity Pro Bold</a:t>
            </a:r>
            <a:br>
              <a:rPr lang="en-GB" sz="900" dirty="0">
                <a:solidFill>
                  <a:schemeClr val="bg1"/>
                </a:solidFill>
                <a:latin typeface="Fujitsu Infinity Pro Bold" pitchFamily="2" charset="0"/>
                <a:cs typeface="Arial" panose="020B0604020202020204" pitchFamily="34" charset="0"/>
              </a:rPr>
            </a:br>
            <a:r>
              <a:rPr lang="en-GB" sz="900" dirty="0" err="1">
                <a:solidFill>
                  <a:schemeClr val="bg1"/>
                </a:solidFill>
                <a:latin typeface="Fujitsu Infinity Pro Bold" pitchFamily="2" charset="0"/>
                <a:cs typeface="Arial" panose="020B0604020202020204" pitchFamily="34" charset="0"/>
              </a:rPr>
              <a:t>abcdefghijklmnopqrstuvwxyz</a:t>
            </a:r>
            <a:r>
              <a:rPr lang="en-GB" sz="900" dirty="0">
                <a:solidFill>
                  <a:schemeClr val="bg1"/>
                </a:solidFill>
                <a:latin typeface="Fujitsu Infinity Pro Bold" pitchFamily="2" charset="0"/>
                <a:cs typeface="Arial" panose="020B0604020202020204" pitchFamily="34" charset="0"/>
              </a:rPr>
              <a:t>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err="1">
                <a:solidFill>
                  <a:schemeClr val="bg1"/>
                </a:solidFill>
                <a:latin typeface="Fujitsu Infinity Pro Bold" pitchFamily="2" charset="0"/>
                <a:cs typeface="Arial" panose="020B0604020202020204" pitchFamily="34" charset="0"/>
              </a:rPr>
              <a:t>ﬁﬂ</a:t>
            </a:r>
            <a:endParaRPr lang="en-GB" sz="900" dirty="0">
              <a:solidFill>
                <a:schemeClr val="bg1"/>
              </a:solidFill>
              <a:latin typeface="Fujitsu Infinity Pro Bold" pitchFamily="2"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lang="en-GB" sz="900" dirty="0">
                <a:solidFill>
                  <a:schemeClr val="bg1"/>
                </a:solidFill>
                <a:latin typeface="Fujitsu Infinity Pro Bold It" pitchFamily="2" charset="0"/>
                <a:cs typeface="Arial" panose="020B0604020202020204" pitchFamily="34" charset="0"/>
              </a:rPr>
              <a:t>Fujitsu Infinity Pro Bold Italic</a:t>
            </a:r>
            <a:br>
              <a:rPr lang="en-GB" sz="900" dirty="0">
                <a:solidFill>
                  <a:schemeClr val="bg1"/>
                </a:solidFill>
                <a:latin typeface="Fujitsu Infinity Pro Bold It" pitchFamily="2" charset="0"/>
                <a:cs typeface="Arial" panose="020B0604020202020204" pitchFamily="34" charset="0"/>
              </a:rPr>
            </a:br>
            <a:r>
              <a:rPr lang="en-GB" sz="900" dirty="0" err="1">
                <a:solidFill>
                  <a:schemeClr val="bg1"/>
                </a:solidFill>
                <a:latin typeface="Fujitsu Infinity Pro Bold It" pitchFamily="2" charset="0"/>
                <a:cs typeface="Arial" panose="020B0604020202020204" pitchFamily="34" charset="0"/>
              </a:rPr>
              <a:t>abcdefghijklmnopqrstuvwxyz</a:t>
            </a:r>
            <a:r>
              <a:rPr lang="en-GB" sz="900" dirty="0">
                <a:solidFill>
                  <a:schemeClr val="bg1"/>
                </a:solidFill>
                <a:latin typeface="Fujitsu Infinity Pro Bold It" pitchFamily="2" charset="0"/>
                <a:cs typeface="Arial" panose="020B0604020202020204" pitchFamily="34" charset="0"/>
              </a:rPr>
              <a:t>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err="1">
                <a:solidFill>
                  <a:schemeClr val="bg1"/>
                </a:solidFill>
                <a:latin typeface="Fujitsu Infinity Pro Bold It" pitchFamily="2" charset="0"/>
                <a:cs typeface="Arial" panose="020B0604020202020204" pitchFamily="34" charset="0"/>
              </a:rPr>
              <a:t>ﬁﬂ</a:t>
            </a:r>
            <a:endParaRPr lang="en-GB" sz="900" dirty="0">
              <a:solidFill>
                <a:schemeClr val="bg1"/>
              </a:solidFill>
              <a:latin typeface="Fujitsu Infinity Pro Bold It" pitchFamily="2"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lang="en-GB" sz="900" dirty="0">
                <a:solidFill>
                  <a:schemeClr val="bg1"/>
                </a:solidFill>
                <a:latin typeface="Fujitsu Infinity Pro ExtraBold" pitchFamily="2" charset="0"/>
                <a:cs typeface="Arial" panose="020B0604020202020204" pitchFamily="34" charset="0"/>
              </a:rPr>
              <a:t>Fujitsu Infinity Pro Extra Bold</a:t>
            </a:r>
            <a:br>
              <a:rPr lang="en-GB" sz="900" dirty="0">
                <a:solidFill>
                  <a:schemeClr val="bg1"/>
                </a:solidFill>
                <a:latin typeface="Fujitsu Infinity Pro ExtraBold" pitchFamily="2" charset="0"/>
                <a:cs typeface="Arial" panose="020B0604020202020204" pitchFamily="34" charset="0"/>
              </a:rPr>
            </a:br>
            <a:r>
              <a:rPr lang="en-GB" sz="900" dirty="0" err="1">
                <a:solidFill>
                  <a:schemeClr val="bg1"/>
                </a:solidFill>
                <a:latin typeface="Fujitsu Infinity Pro ExtraBold" pitchFamily="2" charset="0"/>
                <a:cs typeface="Arial" panose="020B0604020202020204" pitchFamily="34" charset="0"/>
              </a:rPr>
              <a:t>abcdefghijklmnopqrstuvwxyz</a:t>
            </a:r>
            <a:r>
              <a:rPr lang="en-GB" sz="900" dirty="0">
                <a:solidFill>
                  <a:schemeClr val="bg1"/>
                </a:solidFill>
                <a:latin typeface="Fujitsu Infinity Pro ExtraBold" pitchFamily="2" charset="0"/>
                <a:cs typeface="Arial" panose="020B0604020202020204" pitchFamily="34" charset="0"/>
              </a:rPr>
              <a:t> 0123456789 ¬!”£$%^&amp;*()_+-=[]{};’#:@~,./&lt;&gt;?\| ©¨~¡¢¤¥¦§¨ª«»¬­®¯°±²³µ¶·¸¹º¼½¾¿ÀÁÂÃÄÅÇÈÆÉÊËÌÍÎÏÐÑÒÓÔÕÖ×ØÙÚÛÜÝÞßàáâãäåæçèéêëìíîïðñòóôõö÷øùúûüýþÿĐıŒœŠšŸŽžƒʼˆˇˉ˙˚˛˜˝·‑‒–—―‘’‚“”„†‡•…‰‹›‾⁄⁰⁴⁵⁶⁷⁸⁹₀₁₂₃₄₅₆₇₈₉€™</a:t>
            </a:r>
            <a:r>
              <a:rPr lang="el-GR" sz="900" dirty="0">
                <a:solidFill>
                  <a:schemeClr val="bg1"/>
                </a:solidFill>
                <a:latin typeface="Arial" panose="020B0604020202020204" pitchFamily="34" charset="0"/>
                <a:cs typeface="Arial" panose="020B0604020202020204" pitchFamily="34" charset="0"/>
              </a:rPr>
              <a:t>Ω→∂∆∏∑−√∞∫≈≠≤≥⋅■◊</a:t>
            </a:r>
            <a:r>
              <a:rPr lang="en-GB" sz="900" dirty="0" err="1">
                <a:solidFill>
                  <a:schemeClr val="bg1"/>
                </a:solidFill>
                <a:latin typeface="Fujitsu Infinity Pro ExtraBold" pitchFamily="2" charset="0"/>
                <a:cs typeface="Arial" panose="020B0604020202020204" pitchFamily="34" charset="0"/>
              </a:rPr>
              <a:t>ﬁﬂ</a:t>
            </a:r>
            <a:endParaRPr lang="en-GB" sz="900" dirty="0">
              <a:solidFill>
                <a:schemeClr val="bg1"/>
              </a:solidFill>
              <a:latin typeface="Fujitsu Infinity Pro ExtraBold" pitchFamily="2" charset="0"/>
              <a:cs typeface="Arial" panose="020B0604020202020204" pitchFamily="34" charset="0"/>
            </a:endParaRPr>
          </a:p>
        </p:txBody>
      </p:sp>
    </p:spTree>
    <p:extLst>
      <p:ext uri="{BB962C8B-B14F-4D97-AF65-F5344CB8AC3E}">
        <p14:creationId xmlns:p14="http://schemas.microsoft.com/office/powerpoint/2010/main" val="109736303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CCE3-064B-4C83-8249-E46C030EB825}"/>
              </a:ext>
            </a:extLst>
          </p:cNvPr>
          <p:cNvSpPr>
            <a:spLocks noGrp="1"/>
          </p:cNvSpPr>
          <p:nvPr>
            <p:ph type="title"/>
          </p:nvPr>
        </p:nvSpPr>
        <p:spPr/>
        <p:txBody>
          <a:bodyPr/>
          <a:lstStyle/>
          <a:p>
            <a:r>
              <a:rPr lang="ja-JP" altLang="en-US"/>
              <a:t>マスター タイトルの書式設定</a:t>
            </a:r>
            <a:endParaRPr lang="en-GB" dirty="0"/>
          </a:p>
        </p:txBody>
      </p:sp>
      <p:sp>
        <p:nvSpPr>
          <p:cNvPr id="12" name="Text Placeholder 11">
            <a:extLst>
              <a:ext uri="{FF2B5EF4-FFF2-40B4-BE49-F238E27FC236}">
                <a16:creationId xmlns:a16="http://schemas.microsoft.com/office/drawing/2014/main" id="{25430D13-141D-4468-BCC0-47F2B7967927}"/>
              </a:ext>
            </a:extLst>
          </p:cNvPr>
          <p:cNvSpPr>
            <a:spLocks noGrp="1"/>
          </p:cNvSpPr>
          <p:nvPr>
            <p:ph type="body" sz="quarter" idx="10" hasCustomPrompt="1"/>
          </p:nvPr>
        </p:nvSpPr>
        <p:spPr>
          <a:xfrm>
            <a:off x="287338" y="919453"/>
            <a:ext cx="8572500"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52309628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2-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ja-JP" altLang="en-US"/>
              <a:t>マスター タイトルの書式設定</a:t>
            </a:r>
            <a:endParaRPr lang="en-GB"/>
          </a:p>
        </p:txBody>
      </p:sp>
      <p:sp>
        <p:nvSpPr>
          <p:cNvPr id="4" name="Text Placeholder 3">
            <a:extLst>
              <a:ext uri="{FF2B5EF4-FFF2-40B4-BE49-F238E27FC236}">
                <a16:creationId xmlns:a16="http://schemas.microsoft.com/office/drawing/2014/main" id="{C74EAAFE-AB92-4763-94B9-0E7FBF9E4422}"/>
              </a:ext>
            </a:extLst>
          </p:cNvPr>
          <p:cNvSpPr>
            <a:spLocks noGrp="1"/>
          </p:cNvSpPr>
          <p:nvPr>
            <p:ph type="body" sz="quarter" idx="10" hasCustomPrompt="1"/>
          </p:nvPr>
        </p:nvSpPr>
        <p:spPr>
          <a:xfrm>
            <a:off x="287338" y="920750"/>
            <a:ext cx="4173344"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endParaRPr lang="en-GB" dirty="0"/>
          </a:p>
        </p:txBody>
      </p:sp>
      <p:sp>
        <p:nvSpPr>
          <p:cNvPr id="7" name="Text Placeholder 6">
            <a:extLst>
              <a:ext uri="{FF2B5EF4-FFF2-40B4-BE49-F238E27FC236}">
                <a16:creationId xmlns:a16="http://schemas.microsoft.com/office/drawing/2014/main" id="{1FAD89A9-5C47-466F-A4DE-4DCB68A45A44}"/>
              </a:ext>
            </a:extLst>
          </p:cNvPr>
          <p:cNvSpPr>
            <a:spLocks noGrp="1"/>
          </p:cNvSpPr>
          <p:nvPr>
            <p:ph type="body" sz="quarter" idx="11" hasCustomPrompt="1"/>
          </p:nvPr>
        </p:nvSpPr>
        <p:spPr>
          <a:xfrm>
            <a:off x="4734115" y="920750"/>
            <a:ext cx="4125723" cy="304699"/>
          </a:xfrm>
        </p:spPr>
        <p:txBody>
          <a:bodyPr/>
          <a:lstStyle>
            <a:lvl1pPr marL="0" indent="0">
              <a:buNone/>
              <a:defRPr/>
            </a:lvl1pPr>
            <a:lvl2pPr marL="342900" indent="0">
              <a:buNone/>
              <a:defRPr/>
            </a:lvl2pPr>
            <a:lvl3pPr marL="685800" indent="0">
              <a:buNone/>
              <a:defRPr/>
            </a:lvl3pPr>
            <a:lvl4pPr marL="1028700" indent="0">
              <a:buNone/>
              <a:defRPr/>
            </a:lvl4pPr>
          </a:lstStyle>
          <a:p>
            <a:pPr lvl="0"/>
            <a:r>
              <a:rPr lang="en-US" dirty="0"/>
              <a:t>Add your text here…</a:t>
            </a:r>
          </a:p>
        </p:txBody>
      </p:sp>
    </p:spTree>
    <p:extLst>
      <p:ext uri="{BB962C8B-B14F-4D97-AF65-F5344CB8AC3E}">
        <p14:creationId xmlns:p14="http://schemas.microsoft.com/office/powerpoint/2010/main" val="2205568332"/>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775F-09AF-4C6E-AA1C-E07D6D971EFC}"/>
              </a:ext>
            </a:extLst>
          </p:cNvPr>
          <p:cNvSpPr>
            <a:spLocks noGrp="1"/>
          </p:cNvSpPr>
          <p:nvPr>
            <p:ph type="title"/>
          </p:nvPr>
        </p:nvSpPr>
        <p:spPr/>
        <p:txBody>
          <a:bodyPr/>
          <a:lstStyle/>
          <a:p>
            <a:r>
              <a:rPr lang="ja-JP" altLang="en-US"/>
              <a:t>マスター タイトルの書式設定</a:t>
            </a:r>
            <a:endParaRPr lang="en-GB"/>
          </a:p>
        </p:txBody>
      </p:sp>
    </p:spTree>
    <p:extLst>
      <p:ext uri="{BB962C8B-B14F-4D97-AF65-F5344CB8AC3E}">
        <p14:creationId xmlns:p14="http://schemas.microsoft.com/office/powerpoint/2010/main" val="207149246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8A7A0-D515-45D6-B461-84E1F0B0290F}"/>
              </a:ext>
            </a:extLst>
          </p:cNvPr>
          <p:cNvSpPr/>
          <p:nvPr userDrawn="1"/>
        </p:nvSpPr>
        <p:spPr>
          <a:xfrm>
            <a:off x="0" y="-15932"/>
            <a:ext cx="5385241"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6" name="Picture 5">
            <a:extLst>
              <a:ext uri="{FF2B5EF4-FFF2-40B4-BE49-F238E27FC236}">
                <a16:creationId xmlns:a16="http://schemas.microsoft.com/office/drawing/2014/main" id="{F92A5788-2457-4648-95E4-499F5A27D05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5385242" y="-15240"/>
            <a:ext cx="3758758" cy="5165130"/>
          </a:xfrm>
          <a:prstGeom prst="rect">
            <a:avLst/>
          </a:prstGeom>
        </p:spPr>
      </p:pic>
      <p:pic>
        <p:nvPicPr>
          <p:cNvPr id="7" name="Picture 6">
            <a:extLst>
              <a:ext uri="{FF2B5EF4-FFF2-40B4-BE49-F238E27FC236}">
                <a16:creationId xmlns:a16="http://schemas.microsoft.com/office/drawing/2014/main" id="{73A53FCB-3592-4F09-B000-0764F5B0693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123792" y="815340"/>
            <a:ext cx="4543221" cy="3512819"/>
          </a:xfrm>
          <a:prstGeom prst="rect">
            <a:avLst/>
          </a:prstGeom>
        </p:spPr>
      </p:pic>
      <p:sp>
        <p:nvSpPr>
          <p:cNvPr id="9" name="Title 1">
            <a:extLst>
              <a:ext uri="{FF2B5EF4-FFF2-40B4-BE49-F238E27FC236}">
                <a16:creationId xmlns:a16="http://schemas.microsoft.com/office/drawing/2014/main" id="{6DC4EEF0-E165-41C3-9249-42A8F2445F72}"/>
              </a:ext>
            </a:extLst>
          </p:cNvPr>
          <p:cNvSpPr>
            <a:spLocks noGrp="1"/>
          </p:cNvSpPr>
          <p:nvPr>
            <p:ph type="ctrTitle" hasCustomPrompt="1"/>
          </p:nvPr>
        </p:nvSpPr>
        <p:spPr>
          <a:xfrm>
            <a:off x="275677" y="2138594"/>
            <a:ext cx="3479289" cy="553998"/>
          </a:xfrm>
        </p:spPr>
        <p:txBody>
          <a:bodyPr anchor="b"/>
          <a:lstStyle>
            <a:lvl1pPr algn="l">
              <a:spcBef>
                <a:spcPts val="0"/>
              </a:spcBef>
              <a:spcAft>
                <a:spcPts val="600"/>
              </a:spcAft>
              <a:defRPr sz="4000">
                <a:solidFill>
                  <a:schemeClr val="tx1"/>
                </a:solidFill>
              </a:defRPr>
            </a:lvl1pPr>
          </a:lstStyle>
          <a:p>
            <a:r>
              <a:rPr lang="en-US" dirty="0"/>
              <a:t>Thank you</a:t>
            </a:r>
          </a:p>
        </p:txBody>
      </p:sp>
      <p:sp>
        <p:nvSpPr>
          <p:cNvPr id="13" name="Slide Number Placeholder 5">
            <a:extLst>
              <a:ext uri="{FF2B5EF4-FFF2-40B4-BE49-F238E27FC236}">
                <a16:creationId xmlns:a16="http://schemas.microsoft.com/office/drawing/2014/main" id="{6C7D309A-DF99-48FC-903A-7276F667B5C8}"/>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Fujitsu Infinity Pro" pitchFamily="2" charset="0"/>
              </a:rPr>
              <a:t>© Fujitsu 2023</a:t>
            </a:r>
          </a:p>
        </p:txBody>
      </p:sp>
      <p:pic>
        <p:nvPicPr>
          <p:cNvPr id="11" name="Picture 10" descr="Fujitsu">
            <a:extLst>
              <a:ext uri="{FF2B5EF4-FFF2-40B4-BE49-F238E27FC236}">
                <a16:creationId xmlns:a16="http://schemas.microsoft.com/office/drawing/2014/main" id="{CFBC2E7D-C006-4188-A832-514055E998A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4" name="Rounded Rectangle 21">
            <a:extLst>
              <a:ext uri="{FF2B5EF4-FFF2-40B4-BE49-F238E27FC236}">
                <a16:creationId xmlns:a16="http://schemas.microsoft.com/office/drawing/2014/main" id="{D9FF34A7-8C1D-4354-960D-9ADA5EDA98AA}"/>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202396154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F151A3-079E-4CEC-B057-AA32714CBC2E}"/>
              </a:ext>
            </a:extLst>
          </p:cNvPr>
          <p:cNvSpPr/>
          <p:nvPr userDrawn="1"/>
        </p:nvSpPr>
        <p:spPr>
          <a:xfrm>
            <a:off x="0" y="-15932"/>
            <a:ext cx="6568439" cy="516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pic>
        <p:nvPicPr>
          <p:cNvPr id="8" name="Picture 7" descr="Background pattern&#10;&#10;Description automatically generated">
            <a:extLst>
              <a:ext uri="{FF2B5EF4-FFF2-40B4-BE49-F238E27FC236}">
                <a16:creationId xmlns:a16="http://schemas.microsoft.com/office/drawing/2014/main" id="{9CC67DFB-BC7F-40AA-99D2-3055A9B4986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6568436" y="0"/>
            <a:ext cx="2575561" cy="5143500"/>
          </a:xfrm>
          <a:prstGeom prst="rect">
            <a:avLst/>
          </a:prstGeom>
        </p:spPr>
      </p:pic>
      <p:pic>
        <p:nvPicPr>
          <p:cNvPr id="29" name="Picture 28">
            <a:extLst>
              <a:ext uri="{FF2B5EF4-FFF2-40B4-BE49-F238E27FC236}">
                <a16:creationId xmlns:a16="http://schemas.microsoft.com/office/drawing/2014/main" id="{AD61B758-F061-44D1-94CC-17BBBDD69F6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306990" y="815340"/>
            <a:ext cx="4543221" cy="3512818"/>
          </a:xfrm>
          <a:prstGeom prst="rect">
            <a:avLst/>
          </a:prstGeom>
        </p:spPr>
      </p:pic>
      <p:sp>
        <p:nvSpPr>
          <p:cNvPr id="2" name="Title 1"/>
          <p:cNvSpPr>
            <a:spLocks noGrp="1"/>
          </p:cNvSpPr>
          <p:nvPr>
            <p:ph type="ctrTitle" hasCustomPrompt="1"/>
          </p:nvPr>
        </p:nvSpPr>
        <p:spPr>
          <a:xfrm>
            <a:off x="271444" y="1270373"/>
            <a:ext cx="4602811" cy="1412694"/>
          </a:xfrm>
        </p:spPr>
        <p:txBody>
          <a:bodyPr anchor="b"/>
          <a:lstStyle>
            <a:lvl1pPr algn="l">
              <a:spcBef>
                <a:spcPts val="0"/>
              </a:spcBef>
              <a:spcAft>
                <a:spcPts val="600"/>
              </a:spcAft>
              <a:defRPr sz="3400">
                <a:solidFill>
                  <a:schemeClr val="tx1"/>
                </a:solidFill>
              </a:defRPr>
            </a:lvl1pPr>
          </a:lstStyle>
          <a:p>
            <a:r>
              <a:rPr lang="en-US" dirty="0"/>
              <a:t>Presentation headline</a:t>
            </a:r>
            <a:br>
              <a:rPr lang="en-US" dirty="0"/>
            </a:br>
            <a:r>
              <a:rPr lang="en-US" dirty="0"/>
              <a:t>Presentation headline</a:t>
            </a:r>
            <a:br>
              <a:rPr lang="en-US" dirty="0"/>
            </a:br>
            <a:r>
              <a:rPr lang="en-US" dirty="0"/>
              <a:t>Presentation headline</a:t>
            </a:r>
          </a:p>
        </p:txBody>
      </p:sp>
      <p:sp>
        <p:nvSpPr>
          <p:cNvPr id="3" name="Subtitle 2"/>
          <p:cNvSpPr>
            <a:spLocks noGrp="1"/>
          </p:cNvSpPr>
          <p:nvPr>
            <p:ph type="subTitle" idx="1" hasCustomPrompt="1"/>
          </p:nvPr>
        </p:nvSpPr>
        <p:spPr>
          <a:xfrm>
            <a:off x="287347" y="2876457"/>
            <a:ext cx="4396409" cy="249299"/>
          </a:xfrm>
        </p:spPr>
        <p:txBody>
          <a:bodyPr/>
          <a:lstStyle>
            <a:lvl1pPr marL="0" indent="0" algn="l">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Subheadline and description</a:t>
            </a:r>
          </a:p>
        </p:txBody>
      </p:sp>
      <p:sp>
        <p:nvSpPr>
          <p:cNvPr id="26" name="Slide Number Placeholder 5">
            <a:extLst>
              <a:ext uri="{FF2B5EF4-FFF2-40B4-BE49-F238E27FC236}">
                <a16:creationId xmlns:a16="http://schemas.microsoft.com/office/drawing/2014/main" id="{0FBE6BF5-51E1-4019-B1D6-7AF2B1BA7C23}"/>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tx1"/>
                </a:solidFill>
                <a:latin typeface="Fujitsu Infinity Pro" pitchFamily="2" charset="0"/>
              </a:rPr>
              <a:t>© Fujitsu 2021</a:t>
            </a:r>
          </a:p>
        </p:txBody>
      </p:sp>
      <p:pic>
        <p:nvPicPr>
          <p:cNvPr id="12" name="Picture 11" descr="Fujitsu">
            <a:extLst>
              <a:ext uri="{FF2B5EF4-FFF2-40B4-BE49-F238E27FC236}">
                <a16:creationId xmlns:a16="http://schemas.microsoft.com/office/drawing/2014/main" id="{33BB6620-633F-4581-BF9F-EAE61854409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864251" y="4761"/>
            <a:ext cx="1126106" cy="685799"/>
          </a:xfrm>
          <a:prstGeom prst="rect">
            <a:avLst/>
          </a:prstGeom>
        </p:spPr>
      </p:pic>
      <p:sp>
        <p:nvSpPr>
          <p:cNvPr id="13" name="Rounded Rectangle 21">
            <a:extLst>
              <a:ext uri="{FF2B5EF4-FFF2-40B4-BE49-F238E27FC236}">
                <a16:creationId xmlns:a16="http://schemas.microsoft.com/office/drawing/2014/main" id="{79E1185A-6EBB-4B36-9F36-BDA0C9B7E0C8}"/>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348508302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3.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image" Target="../media/image8.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2.png"/><Relationship Id="rId5" Type="http://schemas.openxmlformats.org/officeDocument/2006/relationships/slideLayout" Target="../slideLayouts/slideLayout21.xml"/><Relationship Id="rId10" Type="http://schemas.openxmlformats.org/officeDocument/2006/relationships/image" Target="../media/image15.png"/><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3.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2.png"/><Relationship Id="rId5" Type="http://schemas.openxmlformats.org/officeDocument/2006/relationships/slideLayout" Target="../slideLayouts/slideLayout29.xml"/><Relationship Id="rId10" Type="http://schemas.openxmlformats.org/officeDocument/2006/relationships/image" Target="../media/image20.png"/><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26.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2.png"/><Relationship Id="rId5" Type="http://schemas.openxmlformats.org/officeDocument/2006/relationships/slideLayout" Target="../slideLayouts/slideLayout37.xml"/><Relationship Id="rId10" Type="http://schemas.openxmlformats.org/officeDocument/2006/relationships/image" Target="../media/image25.png"/><Relationship Id="rId4" Type="http://schemas.openxmlformats.org/officeDocument/2006/relationships/slideLayout" Target="../slideLayouts/slideLayout3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AF677-29B7-485B-A9F9-742893491DF9}"/>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a:stretch/>
        </p:blipFill>
        <p:spPr>
          <a:xfrm rot="10800000" flipH="1">
            <a:off x="0" y="0"/>
            <a:ext cx="9144000" cy="712387"/>
          </a:xfrm>
          <a:prstGeom prst="rect">
            <a:avLst/>
          </a:prstGeom>
        </p:spPr>
      </p:pic>
      <p:sp>
        <p:nvSpPr>
          <p:cNvPr id="2" name="Title Placeholder 1"/>
          <p:cNvSpPr>
            <a:spLocks noGrp="1"/>
          </p:cNvSpPr>
          <p:nvPr>
            <p:ph type="title"/>
          </p:nvPr>
        </p:nvSpPr>
        <p:spPr>
          <a:xfrm>
            <a:off x="277200" y="172800"/>
            <a:ext cx="7626405" cy="387798"/>
          </a:xfrm>
          <a:prstGeom prst="rect">
            <a:avLst/>
          </a:prstGeom>
        </p:spPr>
        <p:txBody>
          <a:bodyPr vert="horz" wrap="square" lIns="0" tIns="0" rIns="0" bIns="0" rtlCol="0" anchor="ctr">
            <a:sp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88231" y="925193"/>
            <a:ext cx="8571607"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Fujitsu 2023</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57" name="Picture 56" descr="Fujitsu">
            <a:extLst>
              <a:ext uri="{FF2B5EF4-FFF2-40B4-BE49-F238E27FC236}">
                <a16:creationId xmlns:a16="http://schemas.microsoft.com/office/drawing/2014/main" id="{FFC543E2-13C1-45AC-B194-E23209B99A69}"/>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2" name="Rounded Rectangle 21">
            <a:extLst>
              <a:ext uri="{FF2B5EF4-FFF2-40B4-BE49-F238E27FC236}">
                <a16:creationId xmlns:a16="http://schemas.microsoft.com/office/drawing/2014/main" id="{B1323551-D2A1-4852-8107-BACEEFBE613E}"/>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242736832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Lst>
  <p:transition spd="slow">
    <p:fade/>
  </p:transition>
  <p:txStyles>
    <p:titleStyle>
      <a:lvl1pPr algn="l" defTabSz="685800" rtl="0" eaLnBrk="1" latinLnBrk="0" hangingPunct="1">
        <a:lnSpc>
          <a:spcPct val="90000"/>
        </a:lnSpc>
        <a:spcBef>
          <a:spcPct val="0"/>
        </a:spcBef>
        <a:buNone/>
        <a:defRPr kumimoji="1" sz="2800" b="0" kern="1200">
          <a:solidFill>
            <a:schemeClr val="bg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kumimoji="1"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D80084"/>
        </a:buClr>
        <a:buSzPct val="120000"/>
        <a:buFont typeface="Arial" panose="020B0604020202020204" pitchFamily="34" charset="0"/>
        <a:buChar char="●"/>
        <a:defRPr kumimoji="1"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kumimoji="1"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kumimoji="1"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kumimoji="1"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1">
          <p15:clr>
            <a:srgbClr val="F26B43"/>
          </p15:clr>
        </p15:guide>
        <p15:guide id="4" pos="5581">
          <p15:clr>
            <a:srgbClr val="F26B43"/>
          </p15:clr>
        </p15:guide>
        <p15:guide id="6" orient="horz" pos="179">
          <p15:clr>
            <a:srgbClr val="F26B43"/>
          </p15:clr>
        </p15:guide>
        <p15:guide id="7" orient="horz" pos="3064">
          <p15:clr>
            <a:srgbClr val="F26B43"/>
          </p15:clr>
        </p15:guide>
        <p15:guide id="8" orient="horz" pos="5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AF677-29B7-485B-A9F9-742893491DF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rot="10800000" flipH="1">
            <a:off x="0" y="0"/>
            <a:ext cx="9144000" cy="712387"/>
          </a:xfrm>
          <a:prstGeom prst="rect">
            <a:avLst/>
          </a:prstGeom>
        </p:spPr>
      </p:pic>
      <p:sp>
        <p:nvSpPr>
          <p:cNvPr id="2" name="Title Placeholder 1"/>
          <p:cNvSpPr>
            <a:spLocks noGrp="1"/>
          </p:cNvSpPr>
          <p:nvPr>
            <p:ph type="title"/>
          </p:nvPr>
        </p:nvSpPr>
        <p:spPr>
          <a:xfrm>
            <a:off x="277200" y="172800"/>
            <a:ext cx="7631485" cy="387798"/>
          </a:xfrm>
          <a:prstGeom prst="rect">
            <a:avLst/>
          </a:prstGeom>
        </p:spPr>
        <p:txBody>
          <a:bodyPr vert="horz" wrap="square"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288231" y="925193"/>
            <a:ext cx="8571607"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Fujitsu 2021</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66" name="Picture 65" descr="Fujitsu">
            <a:extLst>
              <a:ext uri="{FF2B5EF4-FFF2-40B4-BE49-F238E27FC236}">
                <a16:creationId xmlns:a16="http://schemas.microsoft.com/office/drawing/2014/main" id="{42E451AE-B0A2-4CEE-B15A-C67E6B0200A9}"/>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2" name="Rounded Rectangle 21">
            <a:extLst>
              <a:ext uri="{FF2B5EF4-FFF2-40B4-BE49-F238E27FC236}">
                <a16:creationId xmlns:a16="http://schemas.microsoft.com/office/drawing/2014/main" id="{1E663CDA-95BB-4760-A4E3-3DEF1D9243A0}"/>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373537917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Lst>
  <p:transition spd="slow">
    <p:fade/>
  </p:transition>
  <p:txStyles>
    <p:titleStyle>
      <a:lvl1pPr algn="l" defTabSz="685800" rtl="0" eaLnBrk="1" latinLnBrk="0" hangingPunct="1">
        <a:lnSpc>
          <a:spcPct val="90000"/>
        </a:lnSpc>
        <a:spcBef>
          <a:spcPct val="0"/>
        </a:spcBef>
        <a:buNone/>
        <a:defRPr sz="2800" b="0" kern="1200">
          <a:solidFill>
            <a:schemeClr val="bg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FF8000"/>
        </a:buClr>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4" userDrawn="1">
          <p15:clr>
            <a:srgbClr val="F26B43"/>
          </p15:clr>
        </p15:guide>
        <p15:guide id="4" pos="5581" userDrawn="1">
          <p15:clr>
            <a:srgbClr val="F26B43"/>
          </p15:clr>
        </p15:guide>
        <p15:guide id="5" orient="horz" pos="3061" userDrawn="1">
          <p15:clr>
            <a:srgbClr val="F26B43"/>
          </p15:clr>
        </p15:guide>
        <p15:guide id="6" orient="horz" pos="181" userDrawn="1">
          <p15:clr>
            <a:srgbClr val="F26B43"/>
          </p15:clr>
        </p15:guide>
        <p15:guide id="8" orient="horz" pos="5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AF677-29B7-485B-A9F9-742893491DF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flipH="1">
            <a:off x="0" y="0"/>
            <a:ext cx="9144000" cy="712387"/>
          </a:xfrm>
          <a:prstGeom prst="rect">
            <a:avLst/>
          </a:prstGeom>
        </p:spPr>
      </p:pic>
      <p:sp>
        <p:nvSpPr>
          <p:cNvPr id="2" name="Title Placeholder 1"/>
          <p:cNvSpPr>
            <a:spLocks noGrp="1"/>
          </p:cNvSpPr>
          <p:nvPr>
            <p:ph type="title"/>
          </p:nvPr>
        </p:nvSpPr>
        <p:spPr>
          <a:xfrm>
            <a:off x="277200" y="172800"/>
            <a:ext cx="7590845" cy="387798"/>
          </a:xfrm>
          <a:prstGeom prst="rect">
            <a:avLst/>
          </a:prstGeom>
        </p:spPr>
        <p:txBody>
          <a:bodyPr vert="horz" wrap="square"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288231" y="925193"/>
            <a:ext cx="8571607"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Fujitsu 2021</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66" name="Picture 65" descr="Fujitsu">
            <a:extLst>
              <a:ext uri="{FF2B5EF4-FFF2-40B4-BE49-F238E27FC236}">
                <a16:creationId xmlns:a16="http://schemas.microsoft.com/office/drawing/2014/main" id="{A2EFCD49-D79D-455B-979D-5F3B1659606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2" name="Rounded Rectangle 21">
            <a:extLst>
              <a:ext uri="{FF2B5EF4-FFF2-40B4-BE49-F238E27FC236}">
                <a16:creationId xmlns:a16="http://schemas.microsoft.com/office/drawing/2014/main" id="{189AC57C-E3BC-4C1A-9783-465E1396A0A5}"/>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8216576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Lst>
  <p:transition spd="slow">
    <p:fade/>
  </p:transition>
  <p:txStyles>
    <p:titleStyle>
      <a:lvl1pPr algn="l" defTabSz="685800" rtl="0" eaLnBrk="1" latinLnBrk="0" hangingPunct="1">
        <a:lnSpc>
          <a:spcPct val="90000"/>
        </a:lnSpc>
        <a:spcBef>
          <a:spcPct val="0"/>
        </a:spcBef>
        <a:buNone/>
        <a:defRPr sz="2800" b="0" kern="1200">
          <a:solidFill>
            <a:schemeClr val="bg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00E7EF"/>
        </a:buClr>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2400B0"/>
        </a:buClr>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1" userDrawn="1">
          <p15:clr>
            <a:srgbClr val="F26B43"/>
          </p15:clr>
        </p15:guide>
        <p15:guide id="4" pos="5581" userDrawn="1">
          <p15:clr>
            <a:srgbClr val="F26B43"/>
          </p15:clr>
        </p15:guide>
        <p15:guide id="5" orient="horz" pos="3059" userDrawn="1">
          <p15:clr>
            <a:srgbClr val="F26B43"/>
          </p15:clr>
        </p15:guide>
        <p15:guide id="6" orient="horz" pos="181" userDrawn="1">
          <p15:clr>
            <a:srgbClr val="F26B43"/>
          </p15:clr>
        </p15:guide>
        <p15:guide id="8" orient="horz" pos="5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AF677-29B7-485B-A9F9-742893491DF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flipH="1">
            <a:off x="0" y="0"/>
            <a:ext cx="9144000" cy="712387"/>
          </a:xfrm>
          <a:prstGeom prst="rect">
            <a:avLst/>
          </a:prstGeom>
        </p:spPr>
      </p:pic>
      <p:sp>
        <p:nvSpPr>
          <p:cNvPr id="2" name="Title Placeholder 1"/>
          <p:cNvSpPr>
            <a:spLocks noGrp="1"/>
          </p:cNvSpPr>
          <p:nvPr>
            <p:ph type="title"/>
          </p:nvPr>
        </p:nvSpPr>
        <p:spPr>
          <a:xfrm>
            <a:off x="277200" y="165573"/>
            <a:ext cx="7606085" cy="387798"/>
          </a:xfrm>
          <a:prstGeom prst="rect">
            <a:avLst/>
          </a:prstGeom>
        </p:spPr>
        <p:txBody>
          <a:bodyPr vert="horz" wrap="square"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288231" y="925193"/>
            <a:ext cx="8568432"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Fujitsu 2021</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66" name="Picture 65" descr="Fujitsu">
            <a:extLst>
              <a:ext uri="{FF2B5EF4-FFF2-40B4-BE49-F238E27FC236}">
                <a16:creationId xmlns:a16="http://schemas.microsoft.com/office/drawing/2014/main" id="{03614EFE-39C1-40B3-9BA6-75054F9DB6BC}"/>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sp>
        <p:nvSpPr>
          <p:cNvPr id="12" name="Rounded Rectangle 21">
            <a:extLst>
              <a:ext uri="{FF2B5EF4-FFF2-40B4-BE49-F238E27FC236}">
                <a16:creationId xmlns:a16="http://schemas.microsoft.com/office/drawing/2014/main" id="{982547B0-9661-4DE9-B6B3-A035E82B118B}"/>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375745785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Lst>
  <p:transition spd="slow">
    <p:fade/>
  </p:transition>
  <p:txStyles>
    <p:titleStyle>
      <a:lvl1pPr algn="l" defTabSz="685800" rtl="0" eaLnBrk="1" latinLnBrk="0" hangingPunct="1">
        <a:lnSpc>
          <a:spcPct val="90000"/>
        </a:lnSpc>
        <a:spcBef>
          <a:spcPct val="0"/>
        </a:spcBef>
        <a:buNone/>
        <a:defRPr sz="2800" b="0" kern="1200">
          <a:solidFill>
            <a:schemeClr val="bg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61D600"/>
        </a:buClr>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008224"/>
        </a:buClr>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4" userDrawn="1">
          <p15:clr>
            <a:srgbClr val="F26B43"/>
          </p15:clr>
        </p15:guide>
        <p15:guide id="4" pos="5579" userDrawn="1">
          <p15:clr>
            <a:srgbClr val="F26B43"/>
          </p15:clr>
        </p15:guide>
        <p15:guide id="6" orient="horz" pos="179" userDrawn="1">
          <p15:clr>
            <a:srgbClr val="F26B43"/>
          </p15:clr>
        </p15:guide>
        <p15:guide id="7" orient="horz" pos="3061" userDrawn="1">
          <p15:clr>
            <a:srgbClr val="F26B43"/>
          </p15:clr>
        </p15:guide>
        <p15:guide id="8" orient="horz" pos="5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445F5-2AB6-42F6-8A8D-910028CCE7A2}"/>
              </a:ext>
              <a:ext uri="{C183D7F6-B498-43B3-948B-1728B52AA6E4}">
                <adec:decorative xmlns:adec="http://schemas.microsoft.com/office/drawing/2017/decorative" val="1"/>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0" y="0"/>
            <a:ext cx="9144000" cy="712387"/>
          </a:xfrm>
          <a:prstGeom prst="rect">
            <a:avLst/>
          </a:prstGeom>
        </p:spPr>
      </p:pic>
      <p:sp>
        <p:nvSpPr>
          <p:cNvPr id="2" name="Title Placeholder 1"/>
          <p:cNvSpPr>
            <a:spLocks noGrp="1"/>
          </p:cNvSpPr>
          <p:nvPr>
            <p:ph type="title"/>
          </p:nvPr>
        </p:nvSpPr>
        <p:spPr>
          <a:xfrm>
            <a:off x="277200" y="172800"/>
            <a:ext cx="7560365" cy="387798"/>
          </a:xfrm>
          <a:prstGeom prst="rect">
            <a:avLst/>
          </a:prstGeom>
        </p:spPr>
        <p:txBody>
          <a:bodyPr vert="horz" wrap="square"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288231" y="925193"/>
            <a:ext cx="8563669" cy="12341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Footer Placeholder 4">
            <a:extLst>
              <a:ext uri="{FF2B5EF4-FFF2-40B4-BE49-F238E27FC236}">
                <a16:creationId xmlns:a16="http://schemas.microsoft.com/office/drawing/2014/main" id="{81D5FB3D-36B5-40AB-8BB6-D26C959292D2}"/>
              </a:ext>
            </a:extLst>
          </p:cNvPr>
          <p:cNvSpPr txBox="1">
            <a:spLocks/>
          </p:cNvSpPr>
          <p:nvPr userDrawn="1"/>
        </p:nvSpPr>
        <p:spPr>
          <a:xfrm>
            <a:off x="4222750" y="4846119"/>
            <a:ext cx="698500" cy="123111"/>
          </a:xfrm>
          <a:prstGeom prst="rect">
            <a:avLst/>
          </a:prstGeom>
        </p:spPr>
        <p:txBody>
          <a:bodyPr vert="horz" wrap="square" lIns="0" tIns="0" rIns="0" bIns="0" rtlCol="0" anchor="ctr">
            <a:spAutoFit/>
          </a:bodyPr>
          <a:lstStyle>
            <a:defPPr>
              <a:defRPr lang="en-US"/>
            </a:defPPr>
            <a:lvl1pPr marL="0" algn="ctr" defTabSz="457200" rtl="0" eaLnBrk="1" latinLnBrk="0" hangingPunct="1">
              <a:defRPr sz="800" kern="1200">
                <a:solidFill>
                  <a:schemeClr val="tx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2F100A-FF7D-49F2-AD13-31D272279F77}" type="slidenum">
              <a:rPr lang="en-GB" smtClean="0">
                <a:latin typeface="Fujitsu Infinity Pro" pitchFamily="2" charset="0"/>
              </a:rPr>
              <a:pPr/>
              <a:t>‹#›</a:t>
            </a:fld>
            <a:endParaRPr lang="en-GB" dirty="0">
              <a:latin typeface="Fujitsu Infinity Pro" pitchFamily="2" charset="0"/>
            </a:endParaRPr>
          </a:p>
        </p:txBody>
      </p:sp>
      <p:sp>
        <p:nvSpPr>
          <p:cNvPr id="23" name="Slide Number Placeholder 5">
            <a:extLst>
              <a:ext uri="{FF2B5EF4-FFF2-40B4-BE49-F238E27FC236}">
                <a16:creationId xmlns:a16="http://schemas.microsoft.com/office/drawing/2014/main" id="{8DDEC1A9-EFFB-45DD-90D7-F14D067F3E09}"/>
              </a:ext>
            </a:extLst>
          </p:cNvPr>
          <p:cNvSpPr txBox="1">
            <a:spLocks/>
          </p:cNvSpPr>
          <p:nvPr userDrawn="1"/>
        </p:nvSpPr>
        <p:spPr>
          <a:xfrm>
            <a:off x="4962529" y="4853813"/>
            <a:ext cx="3905940" cy="107722"/>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latin typeface="Fujitsu Infinity Pro" pitchFamily="2" charset="0"/>
              </a:rPr>
              <a:t>© Fujitsu 2021</a:t>
            </a:r>
          </a:p>
        </p:txBody>
      </p:sp>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pic>
        <p:nvPicPr>
          <p:cNvPr id="66" name="Picture 65" descr="Fujitsu">
            <a:extLst>
              <a:ext uri="{FF2B5EF4-FFF2-40B4-BE49-F238E27FC236}">
                <a16:creationId xmlns:a16="http://schemas.microsoft.com/office/drawing/2014/main" id="{D5D414C8-40EB-4A06-9114-939B5FDAF00B}"/>
              </a:ext>
            </a:extLst>
          </p:cNvPr>
          <p:cNvPicPr>
            <a:picLocks noChangeAspect="1"/>
          </p:cNvPicPr>
          <p:nvPr userDrawn="1"/>
        </p:nvPicPr>
        <p:blipFill>
          <a:blip r:embed="rId12"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sp>
        <p:nvSpPr>
          <p:cNvPr id="12" name="Rounded Rectangle 21">
            <a:extLst>
              <a:ext uri="{FF2B5EF4-FFF2-40B4-BE49-F238E27FC236}">
                <a16:creationId xmlns:a16="http://schemas.microsoft.com/office/drawing/2014/main" id="{27CC0522-E847-40F5-834C-A03170E287B2}"/>
              </a:ext>
            </a:extLst>
          </p:cNvPr>
          <p:cNvSpPr/>
          <p:nvPr userDrawn="1"/>
        </p:nvSpPr>
        <p:spPr bwMode="black">
          <a:xfrm>
            <a:off x="284163" y="4865928"/>
            <a:ext cx="698500" cy="141161"/>
          </a:xfrm>
          <a:prstGeom prst="roundRect">
            <a:avLst>
              <a:gd name="adj" fmla="val 50000"/>
            </a:avLst>
          </a:prstGeom>
          <a:noFill/>
          <a:ln w="63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lvl="0" indent="0" algn="ctr" defTabSz="1218673" rtl="0" eaLnBrk="1" fontAlgn="ctr" latinLnBrk="0" hangingPunct="1">
              <a:lnSpc>
                <a:spcPct val="100000"/>
              </a:lnSpc>
              <a:spcBef>
                <a:spcPct val="0"/>
              </a:spcBef>
              <a:spcAft>
                <a:spcPct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Fujitsu Infinity Pro" pitchFamily="2" charset="0"/>
                <a:ea typeface="+mn-ea"/>
                <a:cs typeface="+mn-cs"/>
              </a:rPr>
              <a:t>Fujitsu Secret</a:t>
            </a:r>
          </a:p>
        </p:txBody>
      </p:sp>
    </p:spTree>
    <p:extLst>
      <p:ext uri="{BB962C8B-B14F-4D97-AF65-F5344CB8AC3E}">
        <p14:creationId xmlns:p14="http://schemas.microsoft.com/office/powerpoint/2010/main" val="9527131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Lst>
  <p:transition spd="slow">
    <p:fade/>
  </p:transition>
  <p:txStyles>
    <p:titleStyle>
      <a:lvl1pPr algn="l" defTabSz="685800" rtl="0" eaLnBrk="1" latinLnBrk="0" hangingPunct="1">
        <a:lnSpc>
          <a:spcPct val="90000"/>
        </a:lnSpc>
        <a:spcBef>
          <a:spcPct val="0"/>
        </a:spcBef>
        <a:buNone/>
        <a:defRPr sz="2800" b="0" kern="1200">
          <a:solidFill>
            <a:schemeClr val="tx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Clr>
          <a:srgbClr val="FF8000"/>
        </a:buClr>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FFE700"/>
        </a:buClr>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1" userDrawn="1">
          <p15:clr>
            <a:srgbClr val="F26B43"/>
          </p15:clr>
        </p15:guide>
        <p15:guide id="4" pos="5576" userDrawn="1">
          <p15:clr>
            <a:srgbClr val="F26B43"/>
          </p15:clr>
        </p15:guide>
        <p15:guide id="5" orient="horz" pos="3059" userDrawn="1">
          <p15:clr>
            <a:srgbClr val="F26B43"/>
          </p15:clr>
        </p15:guide>
        <p15:guide id="6" orient="horz" pos="179" userDrawn="1">
          <p15:clr>
            <a:srgbClr val="F26B43"/>
          </p15:clr>
        </p15:guide>
        <p15:guide id="8" orient="horz" pos="5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4" name="Picture 23" descr="A picture containing icon&#10;&#10;Description automatically generated">
            <a:extLst>
              <a:ext uri="{FF2B5EF4-FFF2-40B4-BE49-F238E27FC236}">
                <a16:creationId xmlns:a16="http://schemas.microsoft.com/office/drawing/2014/main" id="{CA8FFE63-B5D3-4D34-ACFF-C336C1DB41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
        <p:nvSpPr>
          <p:cNvPr id="7" name="Rectangle 6">
            <a:extLst>
              <a:ext uri="{FF2B5EF4-FFF2-40B4-BE49-F238E27FC236}">
                <a16:creationId xmlns:a16="http://schemas.microsoft.com/office/drawing/2014/main" id="{393C956D-7DF6-4318-8209-4E8233593351}"/>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Fujitsu Infinity Pro" pitchFamily="2" charset="0"/>
            </a:endParaRPr>
          </a:p>
        </p:txBody>
      </p:sp>
    </p:spTree>
    <p:extLst>
      <p:ext uri="{BB962C8B-B14F-4D97-AF65-F5344CB8AC3E}">
        <p14:creationId xmlns:p14="http://schemas.microsoft.com/office/powerpoint/2010/main" val="1548167106"/>
      </p:ext>
    </p:extLst>
  </p:cSld>
  <p:clrMap bg1="lt1" tx1="dk1" bg2="lt2" tx2="dk2" accent1="accent1" accent2="accent2" accent3="accent3" accent4="accent4" accent5="accent5" accent6="accent6" hlink="hlink" folHlink="folHlink"/>
  <p:sldLayoutIdLst>
    <p:sldLayoutId id="2147483763" r:id="rId1"/>
  </p:sldLayoutIdLst>
  <p:transition spd="slow">
    <p:fade/>
  </p:transition>
  <p:txStyles>
    <p:titleStyle>
      <a:lvl1pPr algn="l" defTabSz="685800" rtl="0" eaLnBrk="1" latinLnBrk="0" hangingPunct="1">
        <a:lnSpc>
          <a:spcPct val="90000"/>
        </a:lnSpc>
        <a:spcBef>
          <a:spcPct val="0"/>
        </a:spcBef>
        <a:buNone/>
        <a:defRPr sz="2800" b="0" kern="1200">
          <a:solidFill>
            <a:schemeClr val="tx1"/>
          </a:solidFill>
          <a:latin typeface="Fujitsu Infinity Pro Bold" pitchFamily="2" charset="0"/>
          <a:ea typeface="+mj-ea"/>
          <a:cs typeface="+mj-cs"/>
        </a:defRPr>
      </a:lvl1pPr>
    </p:titleStyle>
    <p:bodyStyle>
      <a:lvl1pPr marL="250825" indent="-250825" algn="l" defTabSz="685800" rtl="0" eaLnBrk="1" latinLnBrk="0" hangingPunct="1">
        <a:lnSpc>
          <a:spcPct val="90000"/>
        </a:lnSpc>
        <a:spcBef>
          <a:spcPts val="750"/>
        </a:spcBef>
        <a:buSzPct val="120000"/>
        <a:buFont typeface="Arial" panose="020B0604020202020204" pitchFamily="34" charset="0"/>
        <a:buChar char="●"/>
        <a:defRPr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SzPct val="120000"/>
        <a:buFont typeface="Arial" panose="020B0604020202020204" pitchFamily="34" charset="0"/>
        <a:buChar char="●"/>
        <a:defRPr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SzPct val="120000"/>
        <a:buFont typeface="Arial" panose="020B0604020202020204" pitchFamily="34" charset="0"/>
        <a:buChar char="●"/>
        <a:defRPr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SzPct val="120000"/>
        <a:buFont typeface="Arial" panose="020B0604020202020204" pitchFamily="34" charset="0"/>
        <a:buChar char="●"/>
        <a:defRPr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4" userDrawn="1">
          <p15:clr>
            <a:srgbClr val="F26B43"/>
          </p15:clr>
        </p15:guide>
        <p15:guide id="4" pos="5581" userDrawn="1">
          <p15:clr>
            <a:srgbClr val="F26B43"/>
          </p15:clr>
        </p15:guide>
        <p15:guide id="5" orient="horz" pos="3059" userDrawn="1">
          <p15:clr>
            <a:srgbClr val="F26B43"/>
          </p15:clr>
        </p15:guide>
        <p15:guide id="6" orient="horz" pos="184" userDrawn="1">
          <p15:clr>
            <a:srgbClr val="F26B43"/>
          </p15:clr>
        </p15:guide>
        <p15:guide id="8" orient="horz" pos="5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hyperlink" Target="https://zhuanlan.zhihu.com/p/564940007"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7DC758-2C87-4E71-9062-D98684011F6A}"/>
              </a:ext>
            </a:extLst>
          </p:cNvPr>
          <p:cNvSpPr>
            <a:spLocks noGrp="1"/>
          </p:cNvSpPr>
          <p:nvPr>
            <p:ph type="ctrTitle"/>
          </p:nvPr>
        </p:nvSpPr>
        <p:spPr>
          <a:xfrm>
            <a:off x="357170" y="1848711"/>
            <a:ext cx="5772169" cy="498598"/>
          </a:xfrm>
        </p:spPr>
        <p:txBody>
          <a:bodyPr/>
          <a:lstStyle/>
          <a:p>
            <a:r>
              <a:rPr lang="ja-JP" altLang="en-US" sz="3600" dirty="0">
                <a:latin typeface="Microsoft YaHei" panose="020B0503020204020204" pitchFamily="34" charset="-122"/>
                <a:ea typeface="Microsoft YaHei" panose="020B0503020204020204" pitchFamily="34" charset="-122"/>
                <a:sym typeface="+mn-ea"/>
              </a:rPr>
              <a:t>毫米波雷达</a:t>
            </a:r>
            <a:r>
              <a:rPr lang="zh-CN" altLang="en-US" sz="3600" dirty="0">
                <a:latin typeface="Microsoft YaHei" panose="020B0503020204020204" pitchFamily="34" charset="-122"/>
                <a:ea typeface="Microsoft YaHei" panose="020B0503020204020204" pitchFamily="34" charset="-122"/>
                <a:sym typeface="+mn-ea"/>
              </a:rPr>
              <a:t>简介</a:t>
            </a:r>
            <a:r>
              <a:rPr lang="en-US" altLang="zh-CN" sz="3600" dirty="0">
                <a:latin typeface="Microsoft YaHei" panose="020B0503020204020204" pitchFamily="34" charset="-122"/>
                <a:ea typeface="Microsoft YaHei" panose="020B0503020204020204" pitchFamily="34" charset="-122"/>
                <a:sym typeface="+mn-ea"/>
              </a:rPr>
              <a:t>(</a:t>
            </a:r>
            <a:r>
              <a:rPr lang="zh-CN" altLang="en-US" sz="3600" dirty="0">
                <a:latin typeface="Microsoft YaHei" panose="020B0503020204020204" pitchFamily="34" charset="-122"/>
                <a:ea typeface="Microsoft YaHei" panose="020B0503020204020204" pitchFamily="34" charset="-122"/>
                <a:sym typeface="+mn-ea"/>
              </a:rPr>
              <a:t>科普向</a:t>
            </a:r>
            <a:r>
              <a:rPr lang="en-US" altLang="zh-CN" sz="3600" dirty="0">
                <a:latin typeface="Microsoft YaHei" panose="020B0503020204020204" pitchFamily="34" charset="-122"/>
                <a:ea typeface="Microsoft YaHei" panose="020B0503020204020204" pitchFamily="34" charset="-122"/>
                <a:sym typeface="+mn-ea"/>
              </a:rPr>
              <a:t>)</a:t>
            </a:r>
            <a:endParaRPr lang="en-US" dirty="0">
              <a:latin typeface="Microsoft YaHei" panose="020B0503020204020204" pitchFamily="34" charset="-122"/>
              <a:ea typeface="Microsoft YaHei" panose="020B0503020204020204" pitchFamily="34" charset="-122"/>
            </a:endParaRPr>
          </a:p>
        </p:txBody>
      </p:sp>
      <p:sp>
        <p:nvSpPr>
          <p:cNvPr id="7" name="Subtitle 6">
            <a:extLst>
              <a:ext uri="{FF2B5EF4-FFF2-40B4-BE49-F238E27FC236}">
                <a16:creationId xmlns:a16="http://schemas.microsoft.com/office/drawing/2014/main" id="{53D5D528-5ECB-4FD5-A554-CBC4E5DE1DC1}"/>
              </a:ext>
            </a:extLst>
          </p:cNvPr>
          <p:cNvSpPr>
            <a:spLocks noGrp="1"/>
          </p:cNvSpPr>
          <p:nvPr>
            <p:ph type="subTitle" idx="1"/>
          </p:nvPr>
        </p:nvSpPr>
        <p:spPr>
          <a:xfrm>
            <a:off x="287347" y="2876457"/>
            <a:ext cx="4396409" cy="1228028"/>
          </a:xfrm>
        </p:spPr>
        <p:txBody>
          <a:bodyPr/>
          <a:lstStyle/>
          <a:p>
            <a:r>
              <a:rPr lang="en-US" altLang="zh-TW" dirty="0">
                <a:latin typeface="Microsoft YaHei" panose="020B0503020204020204" pitchFamily="34" charset="-122"/>
                <a:ea typeface="Microsoft YaHei" panose="020B0503020204020204" pitchFamily="34" charset="-122"/>
              </a:rPr>
              <a:t>20</a:t>
            </a:r>
            <a:r>
              <a:rPr lang="en-US" altLang="zh-CN" dirty="0">
                <a:latin typeface="Microsoft YaHei" panose="020B0503020204020204" pitchFamily="34" charset="-122"/>
                <a:ea typeface="Microsoft YaHei" panose="020B0503020204020204" pitchFamily="34" charset="-122"/>
              </a:rPr>
              <a:t>23</a:t>
            </a:r>
            <a:r>
              <a:rPr lang="en-US" altLang="zh-TW" dirty="0">
                <a:latin typeface="Microsoft YaHei" panose="020B0503020204020204" pitchFamily="34" charset="-122"/>
                <a:ea typeface="Microsoft YaHei" panose="020B0503020204020204" pitchFamily="34" charset="-122"/>
              </a:rPr>
              <a:t>/6/6</a:t>
            </a:r>
          </a:p>
          <a:p>
            <a:r>
              <a:rPr lang="zh-TW" altLang="en-US" dirty="0">
                <a:latin typeface="Microsoft YaHei" panose="020B0503020204020204" pitchFamily="34" charset="-122"/>
                <a:ea typeface="Microsoft YaHei" panose="020B0503020204020204" pitchFamily="34" charset="-122"/>
              </a:rPr>
              <a:t>南京富士通南大軟件技術有限公司</a:t>
            </a:r>
          </a:p>
          <a:p>
            <a:r>
              <a:rPr lang="en-US" altLang="zh-TW" dirty="0">
                <a:latin typeface="Microsoft YaHei" panose="020B0503020204020204" pitchFamily="34" charset="-122"/>
                <a:ea typeface="Microsoft YaHei" panose="020B0503020204020204" pitchFamily="34" charset="-122"/>
              </a:rPr>
              <a:t>IV</a:t>
            </a:r>
            <a:r>
              <a:rPr lang="zh-TW" altLang="en-US" dirty="0">
                <a:latin typeface="Microsoft YaHei" panose="020B0503020204020204" pitchFamily="34" charset="-122"/>
                <a:ea typeface="Microsoft YaHei" panose="020B0503020204020204" pitchFamily="34" charset="-122"/>
              </a:rPr>
              <a:t>事業部</a:t>
            </a:r>
            <a:r>
              <a:rPr lang="en-US" altLang="ja-JP" dirty="0">
                <a:latin typeface="Microsoft YaHei" panose="020B0503020204020204" pitchFamily="34" charset="-122"/>
                <a:ea typeface="Microsoft YaHei" panose="020B0503020204020204" pitchFamily="34" charset="-122"/>
              </a:rPr>
              <a:t>TTI-PT</a:t>
            </a:r>
            <a:endParaRPr lang="zh-TW" alt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6901948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毫米波雷达优缺点（只靠它一个基本玩不转）</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252900" y="842981"/>
            <a:ext cx="8638200" cy="1922578"/>
          </a:xfrm>
        </p:spPr>
        <p:txBody>
          <a:bodyPr/>
          <a:lstStyle/>
          <a:p>
            <a:r>
              <a:rPr kumimoji="1" lang="zh-CN" altLang="en-US" sz="1600" dirty="0">
                <a:latin typeface="Microsoft YaHei" panose="020B0503020204020204" pitchFamily="34" charset="-122"/>
                <a:ea typeface="Microsoft YaHei" panose="020B0503020204020204" pitchFamily="34" charset="-122"/>
              </a:rPr>
              <a:t>汽车毫米波雷达优点</a:t>
            </a:r>
          </a:p>
          <a:p>
            <a:pPr lvl="1"/>
            <a:r>
              <a:rPr kumimoji="1" lang="zh-CN" altLang="en-US" sz="1200" dirty="0">
                <a:latin typeface="Microsoft YaHei" panose="020B0503020204020204" pitchFamily="34" charset="-122"/>
                <a:ea typeface="Microsoft YaHei" panose="020B0503020204020204" pitchFamily="34" charset="-122"/>
              </a:rPr>
              <a:t>集成度高，受外界环境影响小：毫米波波长介于厘米波及光波之间，兼具微波制导和光电制导的优点，与微波导引头相比，毫米波导引头体积小、重量轻、集成度高，与红外导引头相比，毫米波导引头穿透烟雾能力强，且具备一定反隐身能力，可全天候全天时工作</a:t>
            </a:r>
          </a:p>
          <a:p>
            <a:pPr lvl="1"/>
            <a:r>
              <a:rPr kumimoji="1" lang="zh-CN" altLang="en-US" sz="1200" dirty="0">
                <a:latin typeface="Microsoft YaHei" panose="020B0503020204020204" pitchFamily="34" charset="-122"/>
                <a:ea typeface="Microsoft YaHei" panose="020B0503020204020204" pitchFamily="34" charset="-122"/>
              </a:rPr>
              <a:t>测量精度高：毫米波频率高，多普勒效应显著，距离和速度测量精度高（可达厘米级别），此外，毫米波雷达可在小天线口径下获得窄波束，细节分辨能力强、被截获性低、抗干扰能力强；</a:t>
            </a:r>
          </a:p>
          <a:p>
            <a:pPr lvl="1"/>
            <a:r>
              <a:rPr kumimoji="1" lang="zh-CN" altLang="en-US" sz="1200" dirty="0">
                <a:latin typeface="Microsoft YaHei" panose="020B0503020204020204" pitchFamily="34" charset="-122"/>
                <a:ea typeface="Microsoft YaHei" panose="020B0503020204020204" pitchFamily="34" charset="-122"/>
              </a:rPr>
              <a:t>具备多目标连续跟踪功能：毫米波雷达采取 FMCW 调频连续波，可同时监测多个目标，且受地面杂波影响小，可对目标进行连续跟踪；</a:t>
            </a:r>
          </a:p>
          <a:p>
            <a:pPr lvl="1"/>
            <a:r>
              <a:rPr kumimoji="1" lang="zh-CN" altLang="en-US" sz="1200" dirty="0">
                <a:latin typeface="Microsoft YaHei" panose="020B0503020204020204" pitchFamily="34" charset="-122"/>
                <a:ea typeface="Microsoft YaHei" panose="020B0503020204020204" pitchFamily="34" charset="-122"/>
              </a:rPr>
              <a:t>性价比优势显著：毫米波雷达探测距离可达到 200 余米，且其价格适中（350元左右），相较于激光雷达（探测距离：150米左右，价格：＞10,000 元）更具性价比优势。</a:t>
            </a:r>
          </a:p>
        </p:txBody>
      </p:sp>
      <p:sp>
        <p:nvSpPr>
          <p:cNvPr id="2" name="Text Placeholder 4">
            <a:extLst>
              <a:ext uri="{FF2B5EF4-FFF2-40B4-BE49-F238E27FC236}">
                <a16:creationId xmlns:a16="http://schemas.microsoft.com/office/drawing/2014/main" id="{72939517-B92F-E565-53C7-F90B058D4919}"/>
              </a:ext>
            </a:extLst>
          </p:cNvPr>
          <p:cNvSpPr txBox="1">
            <a:spLocks/>
          </p:cNvSpPr>
          <p:nvPr/>
        </p:nvSpPr>
        <p:spPr>
          <a:xfrm>
            <a:off x="193380" y="3105150"/>
            <a:ext cx="8638200" cy="1206484"/>
          </a:xfrm>
          <a:prstGeom prst="rect">
            <a:avLst/>
          </a:prstGeom>
        </p:spPr>
        <p:txBody>
          <a:bodyPr vert="horz" wrap="square" lIns="0" tIns="0" rIns="0" bIns="0" rtlCol="0">
            <a:spAutoFit/>
          </a:bodyPr>
          <a:lst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kumimoji="1"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D80084"/>
              </a:buClr>
              <a:buSzPct val="120000"/>
              <a:buFont typeface="Arial" panose="020B0604020202020204" pitchFamily="34" charset="0"/>
              <a:buChar char="●"/>
              <a:defRPr kumimoji="1"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kumimoji="1"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kumimoji="1"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kumimoji="1"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zh-CN" altLang="en-US" sz="1600" dirty="0">
                <a:latin typeface="Microsoft YaHei" panose="020B0503020204020204" pitchFamily="34" charset="-122"/>
                <a:ea typeface="Microsoft YaHei" panose="020B0503020204020204" pitchFamily="34" charset="-122"/>
              </a:rPr>
              <a:t>汽车毫米波雷达缺点</a:t>
            </a:r>
          </a:p>
          <a:p>
            <a:pPr lvl="1"/>
            <a:r>
              <a:rPr lang="zh-CN" altLang="en-US" sz="1200" dirty="0">
                <a:latin typeface="Microsoft YaHei" panose="020B0503020204020204" pitchFamily="34" charset="-122"/>
                <a:ea typeface="Microsoft YaHei" panose="020B0503020204020204" pitchFamily="34" charset="-122"/>
              </a:rPr>
              <a:t>相比波长更长的电磁波，毫米波雷达有着辐射功率小、机内噪声较高、气象杂波等干扰较大、大气衰减较高等问题，仅适用于汽车防撞雷达这样探测距离较短的领域。</a:t>
            </a:r>
          </a:p>
          <a:p>
            <a:pPr lvl="1"/>
            <a:r>
              <a:rPr lang="zh-CN" altLang="en-US" sz="1200" dirty="0">
                <a:latin typeface="Microsoft YaHei" panose="020B0503020204020204" pitchFamily="34" charset="-122"/>
                <a:ea typeface="Microsoft YaHei" panose="020B0503020204020204" pitchFamily="34" charset="-122"/>
              </a:rPr>
              <a:t>在汽车上应用，毫米波雷达的精度又远不如激光雷达级摄像头等，同时干扰和噪声的问题同样存在。</a:t>
            </a:r>
          </a:p>
          <a:p>
            <a:pPr lvl="1"/>
            <a:r>
              <a:rPr lang="en-US" altLang="zh-CN" sz="1200" dirty="0">
                <a:latin typeface="Microsoft YaHei" panose="020B0503020204020204" pitchFamily="34" charset="-122"/>
                <a:ea typeface="Microsoft YaHei" panose="020B0503020204020204" pitchFamily="34" charset="-122"/>
              </a:rPr>
              <a:t>ACC</a:t>
            </a:r>
            <a:r>
              <a:rPr lang="zh-CN" altLang="en-US" sz="1200" dirty="0">
                <a:latin typeface="Microsoft YaHei" panose="020B0503020204020204" pitchFamily="34" charset="-122"/>
                <a:ea typeface="Microsoft YaHei" panose="020B0503020204020204" pitchFamily="34" charset="-122"/>
              </a:rPr>
              <a:t>自适应巡航使用的毫米波雷达，会通过多个发射和接受天线，具备一定的角分辨率区分不同车道的车辆。但受制于成本，一般仅设计平面的角分辨率，垂直方向上则不做区分，因而也无法判断识别到的目标距离地面的高度</a:t>
            </a:r>
            <a:endParaRPr lang="zh-CN" altLang="en-US" sz="105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34496287"/>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毫米波雷达安装在哪里</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184320" y="816307"/>
            <a:ext cx="8638200" cy="1233928"/>
          </a:xfrm>
        </p:spPr>
        <p:txBody>
          <a:bodyPr/>
          <a:lstStyle/>
          <a:p>
            <a:pPr algn="l"/>
            <a:r>
              <a:rPr kumimoji="1" lang="zh-CN" altLang="en-US" sz="1100" dirty="0">
                <a:latin typeface="Microsoft YaHei" panose="020B0503020204020204" pitchFamily="34" charset="-122"/>
                <a:ea typeface="Microsoft YaHei" panose="020B0503020204020204" pitchFamily="34" charset="-122"/>
              </a:rPr>
              <a:t>毫米波雷达车标</a:t>
            </a:r>
            <a:r>
              <a:rPr lang="zh-CN" altLang="en-US" sz="1100" dirty="0">
                <a:latin typeface="Microsoft YaHei" panose="020B0503020204020204" pitchFamily="34" charset="-122"/>
                <a:ea typeface="Microsoft YaHei" panose="020B0503020204020204" pitchFamily="34" charset="-122"/>
              </a:rPr>
              <a:t>，</a:t>
            </a:r>
            <a:r>
              <a:rPr lang="en-US" altLang="ja-JP" sz="1100" dirty="0">
                <a:latin typeface="Microsoft YaHei" panose="020B0503020204020204" pitchFamily="34" charset="-122"/>
                <a:ea typeface="Microsoft YaHei" panose="020B0503020204020204" pitchFamily="34" charset="-122"/>
              </a:rPr>
              <a:t>将雷达隐藏在车标背后，通过PC双面注塑形成实心的雷达车标，降低波传输的衰减性。这种车标是目前业界的主流前线雷达隐藏方案。也就是我们所说车标具备毫米波雷达透波工艺的ACC车标</a:t>
            </a:r>
          </a:p>
          <a:p>
            <a:pPr lvl="1"/>
            <a:endParaRPr lang="en-US" altLang="ja-JP" sz="1100" dirty="0">
              <a:latin typeface="Microsoft YaHei" panose="020B0503020204020204" pitchFamily="34" charset="-122"/>
              <a:ea typeface="Microsoft YaHei" panose="020B0503020204020204" pitchFamily="34" charset="-122"/>
            </a:endParaRPr>
          </a:p>
          <a:p>
            <a:pPr algn="l"/>
            <a:endParaRPr kumimoji="1" lang="zh-CN" altLang="en-US" sz="1100" dirty="0">
              <a:latin typeface="Microsoft YaHei" panose="020B0503020204020204" pitchFamily="34" charset="-122"/>
              <a:ea typeface="Microsoft YaHei" panose="020B0503020204020204" pitchFamily="34" charset="-122"/>
            </a:endParaRPr>
          </a:p>
        </p:txBody>
      </p:sp>
      <p:sp>
        <p:nvSpPr>
          <p:cNvPr id="3" name="Text Placeholder 4">
            <a:extLst>
              <a:ext uri="{FF2B5EF4-FFF2-40B4-BE49-F238E27FC236}">
                <a16:creationId xmlns:a16="http://schemas.microsoft.com/office/drawing/2014/main" id="{D2774152-64AC-C361-8A19-1DF2D9A7261A}"/>
              </a:ext>
            </a:extLst>
          </p:cNvPr>
          <p:cNvSpPr txBox="1">
            <a:spLocks/>
          </p:cNvSpPr>
          <p:nvPr/>
        </p:nvSpPr>
        <p:spPr>
          <a:xfrm>
            <a:off x="184320" y="1153451"/>
            <a:ext cx="8638200" cy="559640"/>
          </a:xfrm>
          <a:prstGeom prst="rect">
            <a:avLst/>
          </a:prstGeom>
        </p:spPr>
        <p:txBody>
          <a:bodyPr vert="horz" wrap="square" lIns="0" tIns="0" rIns="0" bIns="0" rtlCol="0">
            <a:spAutoFit/>
          </a:bodyPr>
          <a:lst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kumimoji="1"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D80084"/>
              </a:buClr>
              <a:buSzPct val="120000"/>
              <a:buFont typeface="Arial" panose="020B0604020202020204" pitchFamily="34" charset="0"/>
              <a:buChar char="●"/>
              <a:defRPr kumimoji="1"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kumimoji="1"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kumimoji="1"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kumimoji="1"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en-US" altLang="ja-JP" sz="1100" dirty="0" err="1">
                <a:latin typeface="Microsoft YaHei" panose="020B0503020204020204" pitchFamily="34" charset="-122"/>
                <a:ea typeface="Microsoft YaHei" panose="020B0503020204020204" pitchFamily="34" charset="-122"/>
              </a:rPr>
              <a:t>毫米波雷达格栅</a:t>
            </a:r>
            <a:r>
              <a:rPr lang="zh-CN" altLang="en-US" sz="1100" dirty="0">
                <a:latin typeface="Microsoft YaHei" panose="020B0503020204020204" pitchFamily="34" charset="-122"/>
                <a:ea typeface="Microsoft YaHei" panose="020B0503020204020204" pitchFamily="34" charset="-122"/>
              </a:rPr>
              <a:t>，</a:t>
            </a:r>
            <a:r>
              <a:rPr lang="en-US" altLang="ja-JP" sz="1100" dirty="0">
                <a:latin typeface="Microsoft YaHei" panose="020B0503020204020204" pitchFamily="34" charset="-122"/>
                <a:ea typeface="Microsoft YaHei" panose="020B0503020204020204" pitchFamily="34" charset="-122"/>
              </a:rPr>
              <a:t>车身结构的局限，车标隐藏毫米波雷达方式并不能满足所有的车型，例如采用封闭式格栅的日产Leaf，通用Bolt等。这种车型雷达一般位于格栅后面，故而格栅也需要透波</a:t>
            </a:r>
          </a:p>
          <a:p>
            <a:endParaRPr lang="zh-CN" altLang="en-US" sz="1100" dirty="0">
              <a:latin typeface="Microsoft YaHei" panose="020B0503020204020204" pitchFamily="34" charset="-122"/>
              <a:ea typeface="Microsoft YaHei" panose="020B0503020204020204" pitchFamily="34" charset="-122"/>
            </a:endParaRPr>
          </a:p>
        </p:txBody>
      </p:sp>
      <p:sp>
        <p:nvSpPr>
          <p:cNvPr id="6" name="Text Placeholder 4">
            <a:extLst>
              <a:ext uri="{FF2B5EF4-FFF2-40B4-BE49-F238E27FC236}">
                <a16:creationId xmlns:a16="http://schemas.microsoft.com/office/drawing/2014/main" id="{659ED83B-BFBE-FB2D-A2F8-65C05717651C}"/>
              </a:ext>
            </a:extLst>
          </p:cNvPr>
          <p:cNvSpPr txBox="1">
            <a:spLocks/>
          </p:cNvSpPr>
          <p:nvPr/>
        </p:nvSpPr>
        <p:spPr>
          <a:xfrm>
            <a:off x="184320" y="1516242"/>
            <a:ext cx="8638200" cy="152349"/>
          </a:xfrm>
          <a:prstGeom prst="rect">
            <a:avLst/>
          </a:prstGeom>
        </p:spPr>
        <p:txBody>
          <a:bodyPr vert="horz" wrap="square" lIns="0" tIns="0" rIns="0" bIns="0" rtlCol="0">
            <a:spAutoFit/>
          </a:bodyPr>
          <a:lst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kumimoji="1"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D80084"/>
              </a:buClr>
              <a:buSzPct val="120000"/>
              <a:buFont typeface="Arial" panose="020B0604020202020204" pitchFamily="34" charset="0"/>
              <a:buChar char="●"/>
              <a:defRPr kumimoji="1"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kumimoji="1"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kumimoji="1"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kumimoji="1"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zh-CN" altLang="en-US" sz="1100" dirty="0">
                <a:latin typeface="Microsoft YaHei" panose="020B0503020204020204" pitchFamily="34" charset="-122"/>
                <a:ea typeface="Microsoft YaHei" panose="020B0503020204020204" pitchFamily="34" charset="-122"/>
              </a:rPr>
              <a:t>雷达集成车灯，对于车辆前部，还有一种解决方案就是把传感器集成到车灯里，形成一个模块，这样也可以很好地达到隐藏的目的</a:t>
            </a:r>
          </a:p>
        </p:txBody>
      </p:sp>
      <p:sp>
        <p:nvSpPr>
          <p:cNvPr id="7" name="Text Placeholder 4">
            <a:extLst>
              <a:ext uri="{FF2B5EF4-FFF2-40B4-BE49-F238E27FC236}">
                <a16:creationId xmlns:a16="http://schemas.microsoft.com/office/drawing/2014/main" id="{A40549AD-2FF4-59DE-CC0B-76DEE29A8AF2}"/>
              </a:ext>
            </a:extLst>
          </p:cNvPr>
          <p:cNvSpPr txBox="1">
            <a:spLocks/>
          </p:cNvSpPr>
          <p:nvPr/>
        </p:nvSpPr>
        <p:spPr>
          <a:xfrm>
            <a:off x="184320" y="1757590"/>
            <a:ext cx="8638200" cy="152349"/>
          </a:xfrm>
          <a:prstGeom prst="rect">
            <a:avLst/>
          </a:prstGeom>
        </p:spPr>
        <p:txBody>
          <a:bodyPr vert="horz" wrap="square" lIns="0" tIns="0" rIns="0" bIns="0" rtlCol="0">
            <a:spAutoFit/>
          </a:bodyPr>
          <a:lst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kumimoji="1"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D80084"/>
              </a:buClr>
              <a:buSzPct val="120000"/>
              <a:buFont typeface="Arial" panose="020B0604020202020204" pitchFamily="34" charset="0"/>
              <a:buChar char="●"/>
              <a:defRPr kumimoji="1"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kumimoji="1"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kumimoji="1"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kumimoji="1"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zh-CN" altLang="en-US" sz="1100" dirty="0">
                <a:latin typeface="Microsoft YaHei" panose="020B0503020204020204" pitchFamily="34" charset="-122"/>
                <a:ea typeface="Microsoft YaHei" panose="020B0503020204020204" pitchFamily="34" charset="-122"/>
              </a:rPr>
              <a:t>车顶，车顶作为车辆的最高处，也是感知环境的理想之处</a:t>
            </a:r>
          </a:p>
        </p:txBody>
      </p:sp>
      <p:pic>
        <p:nvPicPr>
          <p:cNvPr id="9" name="図 8">
            <a:extLst>
              <a:ext uri="{FF2B5EF4-FFF2-40B4-BE49-F238E27FC236}">
                <a16:creationId xmlns:a16="http://schemas.microsoft.com/office/drawing/2014/main" id="{A9058F74-5AB8-838F-9D71-B567FE0BE1E4}"/>
              </a:ext>
            </a:extLst>
          </p:cNvPr>
          <p:cNvPicPr>
            <a:picLocks noChangeAspect="1"/>
          </p:cNvPicPr>
          <p:nvPr/>
        </p:nvPicPr>
        <p:blipFill>
          <a:blip r:embed="rId2"/>
          <a:stretch>
            <a:fillRect/>
          </a:stretch>
        </p:blipFill>
        <p:spPr>
          <a:xfrm>
            <a:off x="2165896" y="2061507"/>
            <a:ext cx="1924506" cy="2804981"/>
          </a:xfrm>
          <a:prstGeom prst="rect">
            <a:avLst/>
          </a:prstGeom>
        </p:spPr>
        <p:style>
          <a:lnRef idx="1">
            <a:schemeClr val="dk1"/>
          </a:lnRef>
          <a:fillRef idx="2">
            <a:schemeClr val="dk1"/>
          </a:fillRef>
          <a:effectRef idx="1">
            <a:schemeClr val="dk1"/>
          </a:effectRef>
          <a:fontRef idx="minor">
            <a:schemeClr val="dk1"/>
          </a:fontRef>
        </p:style>
      </p:pic>
      <p:pic>
        <p:nvPicPr>
          <p:cNvPr id="13" name="図 12">
            <a:extLst>
              <a:ext uri="{FF2B5EF4-FFF2-40B4-BE49-F238E27FC236}">
                <a16:creationId xmlns:a16="http://schemas.microsoft.com/office/drawing/2014/main" id="{B612533B-D910-C065-F2BE-DD3B7CA79588}"/>
              </a:ext>
            </a:extLst>
          </p:cNvPr>
          <p:cNvPicPr>
            <a:picLocks noChangeAspect="1"/>
          </p:cNvPicPr>
          <p:nvPr/>
        </p:nvPicPr>
        <p:blipFill>
          <a:blip r:embed="rId3"/>
          <a:stretch>
            <a:fillRect/>
          </a:stretch>
        </p:blipFill>
        <p:spPr>
          <a:xfrm>
            <a:off x="4503420" y="2050235"/>
            <a:ext cx="4225772" cy="2451414"/>
          </a:xfrm>
          <a:prstGeom prst="rect">
            <a:avLst/>
          </a:prstGeom>
        </p:spPr>
        <p:style>
          <a:lnRef idx="1">
            <a:schemeClr val="dk1"/>
          </a:lnRef>
          <a:fillRef idx="2">
            <a:schemeClr val="dk1"/>
          </a:fillRef>
          <a:effectRef idx="1">
            <a:schemeClr val="dk1"/>
          </a:effectRef>
          <a:fontRef idx="minor">
            <a:schemeClr val="dk1"/>
          </a:fontRef>
        </p:style>
      </p:pic>
      <p:sp>
        <p:nvSpPr>
          <p:cNvPr id="15" name="テキスト ボックス 14">
            <a:extLst>
              <a:ext uri="{FF2B5EF4-FFF2-40B4-BE49-F238E27FC236}">
                <a16:creationId xmlns:a16="http://schemas.microsoft.com/office/drawing/2014/main" id="{9AC2030E-D8AC-259D-D076-2CAD8A64D954}"/>
              </a:ext>
            </a:extLst>
          </p:cNvPr>
          <p:cNvSpPr txBox="1"/>
          <p:nvPr/>
        </p:nvSpPr>
        <p:spPr>
          <a:xfrm>
            <a:off x="414808" y="2264066"/>
            <a:ext cx="1668808" cy="1938992"/>
          </a:xfrm>
          <a:prstGeom prst="rect">
            <a:avLst/>
          </a:prstGeom>
          <a:noFill/>
        </p:spPr>
        <p:txBody>
          <a:bodyPr wrap="square">
            <a:spAutoFit/>
          </a:bodyPr>
          <a:lstStyle/>
          <a:p>
            <a:r>
              <a:rPr lang="ja-JP" altLang="en-US" sz="1200" dirty="0">
                <a:latin typeface="Microsoft YaHei" panose="020B0503020204020204" pitchFamily="34" charset="-122"/>
                <a:ea typeface="Microsoft YaHei" panose="020B0503020204020204" pitchFamily="34" charset="-122"/>
              </a:rPr>
              <a:t>丰田合成株式会社宣布开发出了全球首个具备毫米波雷达的穿透功能及发光功能的车标。该技术已搭载于丰田汽车的新款 BEV （电动车）—— 雷克萨斯 RZ 纯电 SUV</a:t>
            </a:r>
            <a:endParaRPr lang="en-US" altLang="ja-JP" sz="1200" dirty="0">
              <a:latin typeface="Microsoft YaHei" panose="020B0503020204020204" pitchFamily="34" charset="-122"/>
              <a:ea typeface="Microsoft YaHei" panose="020B0503020204020204" pitchFamily="34" charset="-122"/>
            </a:endParaRPr>
          </a:p>
          <a:p>
            <a:r>
              <a:rPr lang="en-US" altLang="ja-JP" sz="1200" dirty="0">
                <a:latin typeface="Microsoft YaHei" panose="020B0503020204020204" pitchFamily="34" charset="-122"/>
                <a:ea typeface="Microsoft YaHei" panose="020B0503020204020204" pitchFamily="34" charset="-122"/>
              </a:rPr>
              <a:t>                  2023/4/</a:t>
            </a:r>
            <a:r>
              <a:rPr lang="en-US" altLang="zh-CN" sz="1200" dirty="0">
                <a:latin typeface="Microsoft YaHei" panose="020B0503020204020204" pitchFamily="34" charset="-122"/>
                <a:ea typeface="Microsoft YaHei" panose="020B0503020204020204" pitchFamily="34" charset="-122"/>
              </a:rPr>
              <a:t>6</a:t>
            </a:r>
          </a:p>
        </p:txBody>
      </p:sp>
    </p:spTree>
    <p:extLst>
      <p:ext uri="{BB962C8B-B14F-4D97-AF65-F5344CB8AC3E}">
        <p14:creationId xmlns:p14="http://schemas.microsoft.com/office/powerpoint/2010/main" val="83279852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毫米波雷达应用</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252900" y="842981"/>
            <a:ext cx="8638200" cy="498598"/>
          </a:xfrm>
        </p:spPr>
        <p:txBody>
          <a:bodyPr/>
          <a:lstStyle/>
          <a:p>
            <a:pPr algn="l"/>
            <a:r>
              <a:rPr kumimoji="1" lang="zh-CN" altLang="en-US" sz="1200" dirty="0">
                <a:latin typeface="Microsoft YaHei" panose="020B0503020204020204" pitchFamily="34" charset="-122"/>
                <a:ea typeface="Microsoft YaHei" panose="020B0503020204020204" pitchFamily="34" charset="-122"/>
              </a:rPr>
              <a:t>毫米波雷达凭借其自身所具有分辨率高、抗干扰性能强、探测性能好、尺寸较小等的优点，成为了汽车自动驾驶和先进驾驶辅助系统（ </a:t>
            </a:r>
            <a:r>
              <a:rPr kumimoji="1" lang="en-US" altLang="zh-CN" sz="1200" dirty="0">
                <a:latin typeface="Microsoft YaHei" panose="020B0503020204020204" pitchFamily="34" charset="-122"/>
                <a:ea typeface="Microsoft YaHei" panose="020B0503020204020204" pitchFamily="34" charset="-122"/>
              </a:rPr>
              <a:t>ADAS </a:t>
            </a:r>
            <a:r>
              <a:rPr kumimoji="1" lang="zh-CN" altLang="en-US" sz="1200" dirty="0">
                <a:latin typeface="Microsoft YaHei" panose="020B0503020204020204" pitchFamily="34" charset="-122"/>
                <a:ea typeface="Microsoft YaHei" panose="020B0503020204020204" pitchFamily="34" charset="-122"/>
              </a:rPr>
              <a:t>）系统里面不可或缺的传感器。毫米波雷达在</a:t>
            </a:r>
            <a:r>
              <a:rPr kumimoji="1" lang="en-US" altLang="zh-CN" sz="1200" dirty="0">
                <a:latin typeface="Microsoft YaHei" panose="020B0503020204020204" pitchFamily="34" charset="-122"/>
                <a:ea typeface="Microsoft YaHei" panose="020B0503020204020204" pitchFamily="34" charset="-122"/>
              </a:rPr>
              <a:t>ADAS</a:t>
            </a:r>
            <a:r>
              <a:rPr kumimoji="1" lang="zh-CN" altLang="en-US" sz="1200" dirty="0">
                <a:latin typeface="Microsoft YaHei" panose="020B0503020204020204" pitchFamily="34" charset="-122"/>
                <a:ea typeface="Microsoft YaHei" panose="020B0503020204020204" pitchFamily="34" charset="-122"/>
              </a:rPr>
              <a:t>中的应用包括如</a:t>
            </a:r>
            <a:r>
              <a:rPr kumimoji="1" lang="en-US" altLang="zh-CN" sz="1200" dirty="0">
                <a:latin typeface="Microsoft YaHei" panose="020B0503020204020204" pitchFamily="34" charset="-122"/>
                <a:ea typeface="Microsoft YaHei" panose="020B0503020204020204" pitchFamily="34" charset="-122"/>
              </a:rPr>
              <a:t>AEB</a:t>
            </a:r>
            <a:r>
              <a:rPr kumimoji="1" lang="zh-CN" altLang="en-US" sz="1200" dirty="0">
                <a:latin typeface="Microsoft YaHei" panose="020B0503020204020204" pitchFamily="34" charset="-122"/>
                <a:ea typeface="Microsoft YaHei" panose="020B0503020204020204" pitchFamily="34" charset="-122"/>
              </a:rPr>
              <a:t>自动制动、</a:t>
            </a:r>
            <a:r>
              <a:rPr kumimoji="1" lang="en-US" altLang="zh-CN" sz="1200" dirty="0">
                <a:latin typeface="Microsoft YaHei" panose="020B0503020204020204" pitchFamily="34" charset="-122"/>
                <a:ea typeface="Microsoft YaHei" panose="020B0503020204020204" pitchFamily="34" charset="-122"/>
              </a:rPr>
              <a:t>FCW</a:t>
            </a:r>
            <a:r>
              <a:rPr kumimoji="1" lang="zh-CN" altLang="en-US" sz="1200" dirty="0">
                <a:latin typeface="Microsoft YaHei" panose="020B0503020204020204" pitchFamily="34" charset="-122"/>
                <a:ea typeface="Microsoft YaHei" panose="020B0503020204020204" pitchFamily="34" charset="-122"/>
              </a:rPr>
              <a:t>前向碰撞预警、</a:t>
            </a:r>
            <a:r>
              <a:rPr kumimoji="1" lang="en-US" altLang="zh-CN" sz="1200" dirty="0">
                <a:latin typeface="Microsoft YaHei" panose="020B0503020204020204" pitchFamily="34" charset="-122"/>
                <a:ea typeface="Microsoft YaHei" panose="020B0503020204020204" pitchFamily="34" charset="-122"/>
              </a:rPr>
              <a:t>LCA</a:t>
            </a:r>
            <a:r>
              <a:rPr kumimoji="1" lang="zh-CN" altLang="en-US" sz="1200" dirty="0">
                <a:latin typeface="Microsoft YaHei" panose="020B0503020204020204" pitchFamily="34" charset="-122"/>
                <a:ea typeface="Microsoft YaHei" panose="020B0503020204020204" pitchFamily="34" charset="-122"/>
              </a:rPr>
              <a:t>变道辅助、</a:t>
            </a:r>
            <a:r>
              <a:rPr kumimoji="1" lang="en-US" altLang="zh-CN" sz="1200" dirty="0">
                <a:latin typeface="Microsoft YaHei" panose="020B0503020204020204" pitchFamily="34" charset="-122"/>
                <a:ea typeface="Microsoft YaHei" panose="020B0503020204020204" pitchFamily="34" charset="-122"/>
              </a:rPr>
              <a:t>ACC</a:t>
            </a:r>
            <a:r>
              <a:rPr kumimoji="1" lang="zh-CN" altLang="en-US" sz="1200" dirty="0">
                <a:latin typeface="Microsoft YaHei" panose="020B0503020204020204" pitchFamily="34" charset="-122"/>
                <a:ea typeface="Microsoft YaHei" panose="020B0503020204020204" pitchFamily="34" charset="-122"/>
              </a:rPr>
              <a:t>自适应巡航、</a:t>
            </a:r>
            <a:r>
              <a:rPr kumimoji="1" lang="en-US" altLang="zh-CN" sz="1200" dirty="0">
                <a:latin typeface="Microsoft YaHei" panose="020B0503020204020204" pitchFamily="34" charset="-122"/>
                <a:ea typeface="Microsoft YaHei" panose="020B0503020204020204" pitchFamily="34" charset="-122"/>
              </a:rPr>
              <a:t>BSW</a:t>
            </a:r>
            <a:r>
              <a:rPr kumimoji="1" lang="zh-CN" altLang="en-US" sz="1200" dirty="0">
                <a:latin typeface="Microsoft YaHei" panose="020B0503020204020204" pitchFamily="34" charset="-122"/>
                <a:ea typeface="Microsoft YaHei" panose="020B0503020204020204" pitchFamily="34" charset="-122"/>
              </a:rPr>
              <a:t>盲区监测等等</a:t>
            </a:r>
          </a:p>
        </p:txBody>
      </p:sp>
      <p:pic>
        <p:nvPicPr>
          <p:cNvPr id="2" name="图片 1">
            <a:extLst>
              <a:ext uri="{FF2B5EF4-FFF2-40B4-BE49-F238E27FC236}">
                <a16:creationId xmlns:a16="http://schemas.microsoft.com/office/drawing/2014/main" id="{BE87E4BF-AED1-AFCF-9BB7-BB8393EA50C0}"/>
              </a:ext>
            </a:extLst>
          </p:cNvPr>
          <p:cNvPicPr>
            <a:picLocks noChangeAspect="1"/>
          </p:cNvPicPr>
          <p:nvPr>
            <p:custDataLst>
              <p:tags r:id="rId1"/>
            </p:custDataLst>
          </p:nvPr>
        </p:nvPicPr>
        <p:blipFill>
          <a:blip r:embed="rId4"/>
          <a:stretch>
            <a:fillRect/>
          </a:stretch>
        </p:blipFill>
        <p:spPr>
          <a:xfrm>
            <a:off x="252900" y="1703247"/>
            <a:ext cx="2720340" cy="2361846"/>
          </a:xfrm>
          <a:prstGeom prst="rect">
            <a:avLst/>
          </a:prstGeom>
        </p:spPr>
      </p:pic>
      <p:sp>
        <p:nvSpPr>
          <p:cNvPr id="3" name="Text Placeholder 4">
            <a:extLst>
              <a:ext uri="{FF2B5EF4-FFF2-40B4-BE49-F238E27FC236}">
                <a16:creationId xmlns:a16="http://schemas.microsoft.com/office/drawing/2014/main" id="{607BBDCF-34A2-CCDD-BDBF-A450F3F4A24F}"/>
              </a:ext>
            </a:extLst>
          </p:cNvPr>
          <p:cNvSpPr txBox="1">
            <a:spLocks/>
          </p:cNvSpPr>
          <p:nvPr/>
        </p:nvSpPr>
        <p:spPr>
          <a:xfrm>
            <a:off x="3154680" y="1524902"/>
            <a:ext cx="5631180" cy="2468368"/>
          </a:xfrm>
          <a:prstGeom prst="rect">
            <a:avLst/>
          </a:prstGeom>
        </p:spPr>
        <p:txBody>
          <a:bodyPr vert="horz" wrap="square" lIns="0" tIns="0" rIns="0" bIns="0" rtlCol="0">
            <a:spAutoFit/>
          </a:bodyPr>
          <a:lst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kumimoji="1"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D80084"/>
              </a:buClr>
              <a:buSzPct val="120000"/>
              <a:buFont typeface="Arial" panose="020B0604020202020204" pitchFamily="34" charset="0"/>
              <a:buChar char="●"/>
              <a:defRPr kumimoji="1"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kumimoji="1"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kumimoji="1"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kumimoji="1"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en-US" altLang="zh-CN" sz="1200" dirty="0">
                <a:latin typeface="Microsoft YaHei" panose="020B0503020204020204" pitchFamily="34" charset="-122"/>
                <a:ea typeface="Microsoft YaHei" panose="020B0503020204020204" pitchFamily="34" charset="-122"/>
              </a:rPr>
              <a:t>Forward Collision Warning (FCW)</a:t>
            </a:r>
            <a:r>
              <a:rPr lang="zh-CN" altLang="en-US" sz="1200" dirty="0">
                <a:latin typeface="Microsoft YaHei" panose="020B0503020204020204" pitchFamily="34" charset="-122"/>
                <a:ea typeface="Microsoft YaHei" panose="020B0503020204020204" pitchFamily="34" charset="-122"/>
              </a:rPr>
              <a:t>前方碰撞预警系统能够通过雷达系统来时刻监测前方车辆，判断本车于前车之间的距离、方位及相对速度，当存在潜在碰撞危险时通过诸如仪表图像、声音及触觉（短促制动）等形式对驾驶员进行预警</a:t>
            </a:r>
            <a:endParaRPr lang="en-US" altLang="zh-CN"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变道辅助系统：LCA(LaneChangeAssist)，又称变道辅助系统。因为汽车C柱有一个视野盲区，所以车辆在变道的时候就容易产生危险。LCA就釆用24Ghz雷达传感器检测后面盲区接近的车辆，并通过前方后视镜旁的指示灯报警提示，起到提醒驾驶员注意的功能</a:t>
            </a:r>
            <a:endParaRPr kumimoji="1" lang="en-US" altLang="zh-CN"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自 动 紧 急 制 动 </a:t>
            </a:r>
            <a:r>
              <a:rPr kumimoji="1" lang="en-US" altLang="zh-CN" sz="1200" dirty="0">
                <a:latin typeface="Microsoft YaHei" panose="020B0503020204020204" pitchFamily="34" charset="-122"/>
                <a:ea typeface="Microsoft YaHei" panose="020B0503020204020204" pitchFamily="34" charset="-122"/>
              </a:rPr>
              <a:t>A E B </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 u t o n o m o u </a:t>
            </a:r>
            <a:r>
              <a:rPr kumimoji="1" lang="en-US" altLang="zh-CN" sz="1200" dirty="0" err="1">
                <a:latin typeface="Microsoft YaHei" panose="020B0503020204020204" pitchFamily="34" charset="-122"/>
                <a:ea typeface="Microsoft YaHei" panose="020B0503020204020204" pitchFamily="34" charset="-122"/>
              </a:rPr>
              <a:t>sEmergency</a:t>
            </a:r>
            <a:r>
              <a:rPr kumimoji="1" lang="en-US" altLang="zh-CN" sz="1200" dirty="0">
                <a:latin typeface="Microsoft YaHei" panose="020B0503020204020204" pitchFamily="34" charset="-122"/>
                <a:ea typeface="Microsoft YaHei" panose="020B0503020204020204" pitchFamily="34" charset="-122"/>
              </a:rPr>
              <a:t> Braking</a:t>
            </a:r>
            <a:r>
              <a:rPr kumimoji="1" lang="zh-CN" altLang="en-US" sz="1200" dirty="0">
                <a:latin typeface="Microsoft YaHei" panose="020B0503020204020204" pitchFamily="34" charset="-122"/>
                <a:ea typeface="Microsoft YaHei" panose="020B0503020204020204" pitchFamily="34" charset="-122"/>
              </a:rPr>
              <a:t>）是</a:t>
            </a:r>
            <a:r>
              <a:rPr kumimoji="1" lang="en-US" altLang="zh-CN" sz="1200" dirty="0">
                <a:latin typeface="Microsoft YaHei" panose="020B0503020204020204" pitchFamily="34" charset="-122"/>
                <a:ea typeface="Microsoft YaHei" panose="020B0503020204020204" pitchFamily="34" charset="-122"/>
              </a:rPr>
              <a:t>ADAS</a:t>
            </a:r>
            <a:r>
              <a:rPr kumimoji="1" lang="zh-CN" altLang="en-US" sz="1200" dirty="0">
                <a:latin typeface="Microsoft YaHei" panose="020B0503020204020204" pitchFamily="34" charset="-122"/>
                <a:ea typeface="Microsoft YaHei" panose="020B0503020204020204" pitchFamily="34" charset="-122"/>
              </a:rPr>
              <a:t>系统中重要功能之一。高速公路上突然减速的车辆，或是市区交叉路口突然出现的行人，驾驶员往往反应不及而导致交通事故。</a:t>
            </a:r>
            <a:r>
              <a:rPr kumimoji="1" lang="en-US" altLang="zh-CN" sz="1200" dirty="0">
                <a:latin typeface="Microsoft YaHei" panose="020B0503020204020204" pitchFamily="34" charset="-122"/>
                <a:ea typeface="Microsoft YaHei" panose="020B0503020204020204" pitchFamily="34" charset="-122"/>
              </a:rPr>
              <a:t>AEB</a:t>
            </a:r>
            <a:r>
              <a:rPr kumimoji="1" lang="zh-CN" altLang="en-US" sz="1200" dirty="0">
                <a:latin typeface="Microsoft YaHei" panose="020B0503020204020204" pitchFamily="34" charset="-122"/>
                <a:ea typeface="Microsoft YaHei" panose="020B0503020204020204" pitchFamily="34" charset="-122"/>
              </a:rPr>
              <a:t>自动紧急刹车系统可对周围路况进行精确感知评估，协助驾驶员进行制动，部分工况下，全面接管对车辆的控制</a:t>
            </a:r>
          </a:p>
          <a:p>
            <a:endParaRPr lang="zh-CN" altLang="en-US" sz="12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F1A2AAB5-CBA8-5A21-6062-744FBEA46564}"/>
              </a:ext>
            </a:extLst>
          </p:cNvPr>
          <p:cNvPicPr>
            <a:picLocks noChangeAspect="1"/>
          </p:cNvPicPr>
          <p:nvPr>
            <p:custDataLst>
              <p:tags r:id="rId2"/>
            </p:custDataLst>
          </p:nvPr>
        </p:nvPicPr>
        <p:blipFill>
          <a:blip r:embed="rId5"/>
          <a:stretch>
            <a:fillRect/>
          </a:stretch>
        </p:blipFill>
        <p:spPr>
          <a:xfrm>
            <a:off x="5909310" y="3657383"/>
            <a:ext cx="1717040" cy="1313317"/>
          </a:xfrm>
          <a:prstGeom prst="rect">
            <a:avLst/>
          </a:prstGeom>
        </p:spPr>
      </p:pic>
    </p:spTree>
    <p:extLst>
      <p:ext uri="{BB962C8B-B14F-4D97-AF65-F5344CB8AC3E}">
        <p14:creationId xmlns:p14="http://schemas.microsoft.com/office/powerpoint/2010/main" val="413074117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lang="en-US" altLang="ja-JP" sz="2800" dirty="0" err="1">
                <a:latin typeface="Microsoft YaHei" panose="020B0503020204020204" pitchFamily="34" charset="-122"/>
                <a:ea typeface="Microsoft YaHei" panose="020B0503020204020204" pitchFamily="34" charset="-122"/>
              </a:rPr>
              <a:t>汽车毫米波雷达行业发展趋势</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252900" y="842981"/>
            <a:ext cx="8638200" cy="1052596"/>
          </a:xfrm>
        </p:spPr>
        <p:txBody>
          <a:bodyPr/>
          <a:lstStyle/>
          <a:p>
            <a:r>
              <a:rPr kumimoji="1" lang="zh-CN" altLang="en-US" sz="1200" dirty="0">
                <a:latin typeface="Microsoft YaHei" panose="020B0503020204020204" pitchFamily="34" charset="-122"/>
                <a:ea typeface="Microsoft YaHei" panose="020B0503020204020204" pitchFamily="34" charset="-122"/>
              </a:rPr>
              <a:t>4D毫米波雷达在原有距离、方位、速度的基础上增加了对目标的高度维数据解析，能够实现距“3D+速度”四个维度的信息感知，可以有效地解析目标的轮廓、类别、行为。据了解，长距离4D毫米波雷达的探测距离现在可以做到2-300m。从近两年厂商们放出的demo或ppt来看，4D成像雷达的确在技术上解决传统毫米波雷达的一些重大缺点，并且放大了毫米波雷达的优势。对于毫米波雷达而言，4D成像雷达带来的改变无疑是革命性的。正是看到这一点，除了傲酷、海拉，近几年无论是大陆集团、采埃孚、华域这样的传统零部件企业，还是华为、Arbe、Uhnder、Vayyar等新兴玩家，也均在积极开展4D</a:t>
            </a:r>
            <a:r>
              <a:rPr kumimoji="1" lang="zh-CN" altLang="en-US" sz="1400" dirty="0">
                <a:latin typeface="Microsoft YaHei" panose="020B0503020204020204" pitchFamily="34" charset="-122"/>
                <a:ea typeface="Microsoft YaHei" panose="020B0503020204020204" pitchFamily="34" charset="-122"/>
              </a:rPr>
              <a:t>毫米波雷达</a:t>
            </a:r>
            <a:r>
              <a:rPr kumimoji="1" lang="zh-CN" altLang="en-US" sz="1200" dirty="0">
                <a:latin typeface="Microsoft YaHei" panose="020B0503020204020204" pitchFamily="34" charset="-122"/>
                <a:ea typeface="Microsoft YaHei" panose="020B0503020204020204" pitchFamily="34" charset="-122"/>
              </a:rPr>
              <a:t>的研发</a:t>
            </a:r>
          </a:p>
        </p:txBody>
      </p:sp>
      <p:pic>
        <p:nvPicPr>
          <p:cNvPr id="2050" name="Picture 2">
            <a:extLst>
              <a:ext uri="{FF2B5EF4-FFF2-40B4-BE49-F238E27FC236}">
                <a16:creationId xmlns:a16="http://schemas.microsoft.com/office/drawing/2014/main" id="{BDAFC591-F14B-9CA2-E566-FA98E50D4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179" y="2195929"/>
            <a:ext cx="3050425" cy="1714275"/>
          </a:xfrm>
          <a:prstGeom prst="rect">
            <a:avLst/>
          </a:prstGeom>
        </p:spPr>
        <p:style>
          <a:lnRef idx="1">
            <a:schemeClr val="dk1"/>
          </a:lnRef>
          <a:fillRef idx="3">
            <a:schemeClr val="dk1"/>
          </a:fillRef>
          <a:effectRef idx="2">
            <a:schemeClr val="dk1"/>
          </a:effectRef>
          <a:fontRef idx="minor">
            <a:schemeClr val="lt1"/>
          </a:fontRef>
        </p:style>
      </p:pic>
      <p:pic>
        <p:nvPicPr>
          <p:cNvPr id="2052" name="Picture 4">
            <a:extLst>
              <a:ext uri="{FF2B5EF4-FFF2-40B4-BE49-F238E27FC236}">
                <a16:creationId xmlns:a16="http://schemas.microsoft.com/office/drawing/2014/main" id="{69E232D2-918A-775D-978A-EB07BA90C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103" y="2183198"/>
            <a:ext cx="3163162" cy="1739739"/>
          </a:xfrm>
          <a:prstGeom prst="rect">
            <a:avLst/>
          </a:prstGeom>
        </p:spPr>
        <p:style>
          <a:lnRef idx="1">
            <a:schemeClr val="dk1"/>
          </a:lnRef>
          <a:fillRef idx="3">
            <a:schemeClr val="dk1"/>
          </a:fillRef>
          <a:effectRef idx="2">
            <a:schemeClr val="dk1"/>
          </a:effectRef>
          <a:fontRef idx="minor">
            <a:schemeClr val="lt1"/>
          </a:fontRef>
        </p:style>
      </p:pic>
      <p:sp>
        <p:nvSpPr>
          <p:cNvPr id="6" name="Text Placeholder 4">
            <a:extLst>
              <a:ext uri="{FF2B5EF4-FFF2-40B4-BE49-F238E27FC236}">
                <a16:creationId xmlns:a16="http://schemas.microsoft.com/office/drawing/2014/main" id="{736CDABB-F822-5465-063E-49994F4B7CBA}"/>
              </a:ext>
            </a:extLst>
          </p:cNvPr>
          <p:cNvSpPr txBox="1">
            <a:spLocks/>
          </p:cNvSpPr>
          <p:nvPr/>
        </p:nvSpPr>
        <p:spPr>
          <a:xfrm>
            <a:off x="403862" y="3965618"/>
            <a:ext cx="8638200" cy="853311"/>
          </a:xfrm>
          <a:prstGeom prst="rect">
            <a:avLst/>
          </a:prstGeom>
        </p:spPr>
        <p:txBody>
          <a:bodyPr vert="horz" wrap="square" lIns="0" tIns="0" rIns="0" bIns="0" rtlCol="0">
            <a:spAutoFit/>
          </a:bodyPr>
          <a:lst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kumimoji="1"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D80084"/>
              </a:buClr>
              <a:buSzPct val="120000"/>
              <a:buFont typeface="Arial" panose="020B0604020202020204" pitchFamily="34" charset="0"/>
              <a:buChar char="●"/>
              <a:defRPr kumimoji="1"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kumimoji="1"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kumimoji="1"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kumimoji="1"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en-US" altLang="zh-CN" sz="1050" b="0" i="0" dirty="0">
                <a:solidFill>
                  <a:srgbClr val="121212"/>
                </a:solidFill>
                <a:effectLst/>
                <a:latin typeface="Microsoft YaHei" panose="020B0503020204020204" pitchFamily="34" charset="-122"/>
                <a:ea typeface="Microsoft YaHei" panose="020B0503020204020204" pitchFamily="34" charset="-122"/>
              </a:rPr>
              <a:t>4D</a:t>
            </a:r>
            <a:r>
              <a:rPr lang="zh-CN" altLang="en-US" sz="1050" b="0" i="0" dirty="0">
                <a:solidFill>
                  <a:srgbClr val="121212"/>
                </a:solidFill>
                <a:effectLst/>
                <a:latin typeface="Microsoft YaHei" panose="020B0503020204020204" pitchFamily="34" charset="-122"/>
                <a:ea typeface="Microsoft YaHei" panose="020B0503020204020204" pitchFamily="34" charset="-122"/>
              </a:rPr>
              <a:t>毫米波雷达核心技术链</a:t>
            </a:r>
            <a:endParaRPr lang="en-US" altLang="zh-CN" sz="1200" dirty="0">
              <a:latin typeface="Microsoft YaHei" panose="020B0503020204020204" pitchFamily="34" charset="-122"/>
              <a:ea typeface="Microsoft YaHei" panose="020B0503020204020204" pitchFamily="34" charset="-122"/>
            </a:endParaRPr>
          </a:p>
          <a:p>
            <a:pPr lvl="1"/>
            <a:r>
              <a:rPr lang="zh-CN" altLang="en-US" sz="1000" dirty="0">
                <a:latin typeface="Microsoft YaHei" panose="020B0503020204020204" pitchFamily="34" charset="-122"/>
                <a:ea typeface="Microsoft YaHei" panose="020B0503020204020204" pitchFamily="34" charset="-122"/>
              </a:rPr>
              <a:t>将标准雷达芯片（恩智浦，德州仪器等）进行多芯片级联，以增加天线数量，通过软件处理创新来达到</a:t>
            </a:r>
            <a:r>
              <a:rPr lang="en-US" altLang="zh-CN" sz="1000" dirty="0">
                <a:latin typeface="Microsoft YaHei" panose="020B0503020204020204" pitchFamily="34" charset="-122"/>
                <a:ea typeface="Microsoft YaHei" panose="020B0503020204020204" pitchFamily="34" charset="-122"/>
              </a:rPr>
              <a:t>4D</a:t>
            </a:r>
            <a:r>
              <a:rPr lang="zh-CN" altLang="en-US" sz="1000" dirty="0">
                <a:latin typeface="Microsoft YaHei" panose="020B0503020204020204" pitchFamily="34" charset="-122"/>
                <a:ea typeface="Microsoft YaHei" panose="020B0503020204020204" pitchFamily="34" charset="-122"/>
              </a:rPr>
              <a:t>的效果，传统巨头们大陆、博世，还有华为等国内公司</a:t>
            </a:r>
          </a:p>
          <a:p>
            <a:pPr lvl="1"/>
            <a:r>
              <a:rPr lang="zh-CN" altLang="en-US" sz="1000" dirty="0">
                <a:latin typeface="Microsoft YaHei" panose="020B0503020204020204" pitchFamily="34" charset="-122"/>
                <a:ea typeface="Microsoft YaHei" panose="020B0503020204020204" pitchFamily="34" charset="-122"/>
              </a:rPr>
              <a:t>将多发多收天线集成在一颗芯片，直接提供成像雷达芯片，比如</a:t>
            </a:r>
            <a:r>
              <a:rPr lang="en-US" altLang="zh-CN" sz="1000" dirty="0" err="1">
                <a:latin typeface="Microsoft YaHei" panose="020B0503020204020204" pitchFamily="34" charset="-122"/>
                <a:ea typeface="Microsoft YaHei" panose="020B0503020204020204" pitchFamily="34" charset="-122"/>
              </a:rPr>
              <a:t>Arbe</a:t>
            </a:r>
            <a:r>
              <a:rPr lang="zh-CN" altLang="en-US" sz="1000" dirty="0">
                <a:latin typeface="Microsoft YaHei" panose="020B0503020204020204" pitchFamily="34" charset="-122"/>
                <a:ea typeface="Microsoft YaHei" panose="020B0503020204020204" pitchFamily="34" charset="-122"/>
              </a:rPr>
              <a:t>、</a:t>
            </a:r>
            <a:r>
              <a:rPr lang="en-US" altLang="zh-CN" sz="1000" dirty="0" err="1">
                <a:latin typeface="Microsoft YaHei" panose="020B0503020204020204" pitchFamily="34" charset="-122"/>
                <a:ea typeface="Microsoft YaHei" panose="020B0503020204020204" pitchFamily="34" charset="-122"/>
              </a:rPr>
              <a:t>Vayyar</a:t>
            </a:r>
            <a:r>
              <a:rPr lang="zh-CN" altLang="en-US" sz="1000" dirty="0">
                <a:latin typeface="Microsoft YaHei" panose="020B0503020204020204" pitchFamily="34" charset="-122"/>
                <a:ea typeface="Microsoft YaHei" panose="020B0503020204020204" pitchFamily="34" charset="-122"/>
              </a:rPr>
              <a:t>，</a:t>
            </a:r>
            <a:r>
              <a:rPr lang="en-US" altLang="zh-CN" sz="1000" dirty="0" err="1">
                <a:latin typeface="Microsoft YaHei" panose="020B0503020204020204" pitchFamily="34" charset="-122"/>
                <a:ea typeface="Microsoft YaHei" panose="020B0503020204020204" pitchFamily="34" charset="-122"/>
              </a:rPr>
              <a:t>mobileye</a:t>
            </a:r>
            <a:r>
              <a:rPr lang="zh-CN" altLang="en-US" sz="1000" dirty="0">
                <a:latin typeface="Microsoft YaHei" panose="020B0503020204020204" pitchFamily="34" charset="-122"/>
                <a:ea typeface="Microsoft YaHei" panose="020B0503020204020204" pitchFamily="34" charset="-122"/>
              </a:rPr>
              <a:t>，</a:t>
            </a:r>
            <a:r>
              <a:rPr lang="en-US" altLang="zh-CN" sz="1000" dirty="0" err="1">
                <a:latin typeface="Microsoft YaHei" panose="020B0503020204020204" pitchFamily="34" charset="-122"/>
                <a:ea typeface="Microsoft YaHei" panose="020B0503020204020204" pitchFamily="34" charset="-122"/>
              </a:rPr>
              <a:t>uhnder</a:t>
            </a:r>
            <a:r>
              <a:rPr lang="zh-CN" altLang="en-US" sz="1000" dirty="0">
                <a:latin typeface="Microsoft YaHei" panose="020B0503020204020204" pitchFamily="34" charset="-122"/>
                <a:ea typeface="Microsoft YaHei" panose="020B0503020204020204" pitchFamily="34" charset="-122"/>
              </a:rPr>
              <a:t>等</a:t>
            </a:r>
          </a:p>
          <a:p>
            <a:pPr lvl="1"/>
            <a:r>
              <a:rPr lang="zh-CN" altLang="en-US" sz="1000" dirty="0">
                <a:latin typeface="Microsoft YaHei" panose="020B0503020204020204" pitchFamily="34" charset="-122"/>
                <a:ea typeface="Microsoft YaHei" panose="020B0503020204020204" pitchFamily="34" charset="-122"/>
              </a:rPr>
              <a:t>最难的是通过超材料研发新型雷达架构天线阵列，代表厂家有</a:t>
            </a:r>
            <a:r>
              <a:rPr lang="en-US" altLang="zh-CN" sz="1000" dirty="0" err="1">
                <a:latin typeface="Microsoft YaHei" panose="020B0503020204020204" pitchFamily="34" charset="-122"/>
                <a:ea typeface="Microsoft YaHei" panose="020B0503020204020204" pitchFamily="34" charset="-122"/>
              </a:rPr>
              <a:t>Metawave</a:t>
            </a:r>
            <a:r>
              <a:rPr lang="zh-CN" altLang="en-US" sz="1000" dirty="0">
                <a:latin typeface="Microsoft YaHei" panose="020B0503020204020204" pitchFamily="34" charset="-122"/>
                <a:ea typeface="Microsoft YaHei" panose="020B0503020204020204" pitchFamily="34" charset="-122"/>
              </a:rPr>
              <a:t>，等</a:t>
            </a:r>
          </a:p>
        </p:txBody>
      </p:sp>
      <p:pic>
        <p:nvPicPr>
          <p:cNvPr id="7" name="图片 1">
            <a:extLst>
              <a:ext uri="{FF2B5EF4-FFF2-40B4-BE49-F238E27FC236}">
                <a16:creationId xmlns:a16="http://schemas.microsoft.com/office/drawing/2014/main" id="{928D6E63-8334-A334-E269-7ED6BD471F33}"/>
              </a:ext>
            </a:extLst>
          </p:cNvPr>
          <p:cNvPicPr>
            <a:picLocks noChangeAspect="1"/>
          </p:cNvPicPr>
          <p:nvPr>
            <p:custDataLst>
              <p:tags r:id="rId1"/>
            </p:custDataLst>
          </p:nvPr>
        </p:nvPicPr>
        <p:blipFill>
          <a:blip r:embed="rId5"/>
          <a:stretch>
            <a:fillRect/>
          </a:stretch>
        </p:blipFill>
        <p:spPr>
          <a:xfrm>
            <a:off x="185760" y="2202748"/>
            <a:ext cx="2406480" cy="1455699"/>
          </a:xfrm>
          <a:prstGeom prst="rect">
            <a:avLst/>
          </a:prstGeom>
        </p:spPr>
      </p:pic>
      <p:sp>
        <p:nvSpPr>
          <p:cNvPr id="3" name="テキスト ボックス 2">
            <a:extLst>
              <a:ext uri="{FF2B5EF4-FFF2-40B4-BE49-F238E27FC236}">
                <a16:creationId xmlns:a16="http://schemas.microsoft.com/office/drawing/2014/main" id="{659D211D-69B7-E660-D1CC-1B6DF74D1F64}"/>
              </a:ext>
            </a:extLst>
          </p:cNvPr>
          <p:cNvSpPr txBox="1"/>
          <p:nvPr/>
        </p:nvSpPr>
        <p:spPr>
          <a:xfrm>
            <a:off x="4025482" y="1803240"/>
            <a:ext cx="4607978" cy="261610"/>
          </a:xfrm>
          <a:prstGeom prst="rect">
            <a:avLst/>
          </a:prstGeom>
          <a:noFill/>
        </p:spPr>
        <p:txBody>
          <a:bodyPr wrap="square">
            <a:spAutoFit/>
          </a:bodyPr>
          <a:lstStyle/>
          <a:p>
            <a:r>
              <a:rPr lang="zh-CN" altLang="en-US" sz="1100" dirty="0">
                <a:latin typeface="Microsoft YaHei" panose="020B0503020204020204" pitchFamily="34" charset="-122"/>
                <a:ea typeface="Microsoft YaHei" panose="020B0503020204020204" pitchFamily="34" charset="-122"/>
                <a:hlinkClick r:id="rId6"/>
              </a:rPr>
              <a:t>一文了解智能驾驶中的传感器</a:t>
            </a:r>
            <a:r>
              <a:rPr lang="en-US" altLang="zh-CN" sz="1100" dirty="0">
                <a:latin typeface="Microsoft YaHei" panose="020B0503020204020204" pitchFamily="34" charset="-122"/>
                <a:ea typeface="Microsoft YaHei" panose="020B0503020204020204" pitchFamily="34" charset="-122"/>
                <a:hlinkClick r:id="rId6"/>
              </a:rPr>
              <a:t>-4D </a:t>
            </a:r>
            <a:r>
              <a:rPr lang="zh-CN" altLang="en-US" sz="1100" dirty="0">
                <a:latin typeface="Microsoft YaHei" panose="020B0503020204020204" pitchFamily="34" charset="-122"/>
                <a:ea typeface="Microsoft YaHei" panose="020B0503020204020204" pitchFamily="34" charset="-122"/>
                <a:hlinkClick r:id="rId6"/>
              </a:rPr>
              <a:t>成像毫米波雷达 </a:t>
            </a:r>
            <a:r>
              <a:rPr lang="en-US" altLang="zh-CN" sz="1100" dirty="0">
                <a:latin typeface="Microsoft YaHei" panose="020B0503020204020204" pitchFamily="34" charset="-122"/>
                <a:ea typeface="Microsoft YaHei" panose="020B0503020204020204" pitchFamily="34" charset="-122"/>
                <a:hlinkClick r:id="rId6"/>
              </a:rPr>
              <a:t>- </a:t>
            </a:r>
            <a:r>
              <a:rPr lang="zh-CN" altLang="en-US" sz="1100" dirty="0">
                <a:latin typeface="Microsoft YaHei" panose="020B0503020204020204" pitchFamily="34" charset="-122"/>
                <a:ea typeface="Microsoft YaHei" panose="020B0503020204020204" pitchFamily="34" charset="-122"/>
                <a:hlinkClick r:id="rId6"/>
              </a:rPr>
              <a:t>知乎 </a:t>
            </a:r>
            <a:r>
              <a:rPr lang="en-US" altLang="zh-CN" sz="1100" dirty="0">
                <a:latin typeface="Microsoft YaHei" panose="020B0503020204020204" pitchFamily="34" charset="-122"/>
                <a:ea typeface="Microsoft YaHei" panose="020B0503020204020204" pitchFamily="34" charset="-122"/>
                <a:hlinkClick r:id="rId6"/>
              </a:rPr>
              <a:t>(zhihu.com)</a:t>
            </a:r>
            <a:endParaRPr lang="ja-JP" altLang="en-US" sz="11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254305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2719A-58B8-4B5A-95E9-0886070EADF3}"/>
              </a:ext>
            </a:extLst>
          </p:cNvPr>
          <p:cNvSpPr>
            <a:spLocks noGrp="1"/>
          </p:cNvSpPr>
          <p:nvPr>
            <p:ph type="ctrTitle"/>
          </p:nvPr>
        </p:nvSpPr>
        <p:spPr/>
        <p:txBody>
          <a:bodyPr/>
          <a:lstStyle/>
          <a:p>
            <a:r>
              <a:rPr lang="ja-JP" altLang="en-US" dirty="0"/>
              <a:t>以上</a:t>
            </a:r>
            <a:endParaRPr lang="en-US" dirty="0"/>
          </a:p>
        </p:txBody>
      </p:sp>
    </p:spTree>
    <p:extLst>
      <p:ext uri="{BB962C8B-B14F-4D97-AF65-F5344CB8AC3E}">
        <p14:creationId xmlns:p14="http://schemas.microsoft.com/office/powerpoint/2010/main" val="397070366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啥是自动驾驶</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285731" y="919453"/>
            <a:ext cx="8574107" cy="1376787"/>
          </a:xfrm>
        </p:spPr>
        <p:txBody>
          <a:bodyPr/>
          <a:lstStyle/>
          <a:p>
            <a:r>
              <a:rPr kumimoji="1" lang="zh-CN" altLang="en-US" sz="1800" dirty="0">
                <a:latin typeface="Microsoft YaHei" panose="020B0503020204020204" pitchFamily="34" charset="-122"/>
                <a:ea typeface="Microsoft YaHei" panose="020B0503020204020204" pitchFamily="34" charset="-122"/>
              </a:rPr>
              <a:t>自动驾驶汽车指主要依靠</a:t>
            </a:r>
            <a:r>
              <a:rPr kumimoji="1" lang="zh-CN" altLang="en-US" sz="1800" b="1" dirty="0">
                <a:latin typeface="Microsoft YaHei" panose="020B0503020204020204" pitchFamily="34" charset="-122"/>
                <a:ea typeface="Microsoft YaHei" panose="020B0503020204020204" pitchFamily="34" charset="-122"/>
              </a:rPr>
              <a:t>人工智能</a:t>
            </a:r>
            <a:r>
              <a:rPr kumimoji="1" lang="zh-CN" altLang="en-US" sz="1800" dirty="0">
                <a:latin typeface="Microsoft YaHei" panose="020B0503020204020204" pitchFamily="34" charset="-122"/>
                <a:ea typeface="Microsoft YaHei" panose="020B0503020204020204" pitchFamily="34" charset="-122"/>
              </a:rPr>
              <a:t>、</a:t>
            </a:r>
            <a:r>
              <a:rPr kumimoji="1" lang="zh-CN" altLang="en-US" sz="1800" b="1" dirty="0">
                <a:latin typeface="Microsoft YaHei" panose="020B0503020204020204" pitchFamily="34" charset="-122"/>
                <a:ea typeface="Microsoft YaHei" panose="020B0503020204020204" pitchFamily="34" charset="-122"/>
              </a:rPr>
              <a:t>视觉计算</a:t>
            </a:r>
            <a:r>
              <a:rPr kumimoji="1" lang="zh-CN" altLang="en-US" sz="1800"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雷达</a:t>
            </a:r>
            <a:r>
              <a:rPr kumimoji="1" lang="zh-CN" altLang="en-US" sz="1800" dirty="0">
                <a:latin typeface="Microsoft YaHei" panose="020B0503020204020204" pitchFamily="34" charset="-122"/>
                <a:ea typeface="Microsoft YaHei" panose="020B0503020204020204" pitchFamily="34" charset="-122"/>
              </a:rPr>
              <a:t>和</a:t>
            </a:r>
            <a:r>
              <a:rPr kumimoji="1" lang="zh-CN" altLang="en-US" sz="1800" b="1" dirty="0">
                <a:latin typeface="Microsoft YaHei" panose="020B0503020204020204" pitchFamily="34" charset="-122"/>
                <a:ea typeface="Microsoft YaHei" panose="020B0503020204020204" pitchFamily="34" charset="-122"/>
              </a:rPr>
              <a:t>全球定位及车路协同</a:t>
            </a:r>
            <a:r>
              <a:rPr kumimoji="1" lang="zh-CN" altLang="en-US" sz="1800" dirty="0">
                <a:latin typeface="Microsoft YaHei" panose="020B0503020204020204" pitchFamily="34" charset="-122"/>
                <a:ea typeface="Microsoft YaHei" panose="020B0503020204020204" pitchFamily="34" charset="-122"/>
              </a:rPr>
              <a:t>等技术，使汽车具有环境感知、路径规划和自主控制的能力，从而可让计算机自动操作的机动车辆</a:t>
            </a:r>
          </a:p>
          <a:p>
            <a:r>
              <a:rPr kumimoji="1" lang="zh-CN" altLang="en-US" sz="1800" dirty="0">
                <a:latin typeface="Microsoft YaHei" panose="020B0503020204020204" pitchFamily="34" charset="-122"/>
                <a:ea typeface="Microsoft YaHei" panose="020B0503020204020204" pitchFamily="34" charset="-122"/>
              </a:rPr>
              <a:t>当前我国正在研发及测试L4级别自动驾驶技术，自动驾驶车辆的量产应用正在从L2向L3级别过渡，其发展与5G，交通基础设施、传感器等息息相关</a:t>
            </a:r>
            <a:endParaRPr lang="en-US" sz="1800" dirty="0">
              <a:latin typeface="Microsoft YaHei" panose="020B0503020204020204" pitchFamily="34" charset="-122"/>
              <a:ea typeface="Microsoft YaHei" panose="020B0503020204020204" pitchFamily="34" charset="-122"/>
            </a:endParaRPr>
          </a:p>
        </p:txBody>
      </p:sp>
      <p:pic>
        <p:nvPicPr>
          <p:cNvPr id="2" name="图片 3">
            <a:extLst>
              <a:ext uri="{FF2B5EF4-FFF2-40B4-BE49-F238E27FC236}">
                <a16:creationId xmlns:a16="http://schemas.microsoft.com/office/drawing/2014/main" id="{FFBA92A0-58B2-6B8B-B66A-5FC78DAF0297}"/>
              </a:ext>
            </a:extLst>
          </p:cNvPr>
          <p:cNvPicPr>
            <a:picLocks noChangeAspect="1"/>
          </p:cNvPicPr>
          <p:nvPr/>
        </p:nvPicPr>
        <p:blipFill>
          <a:blip r:embed="rId2"/>
          <a:stretch>
            <a:fillRect/>
          </a:stretch>
        </p:blipFill>
        <p:spPr>
          <a:xfrm>
            <a:off x="1645919" y="2296240"/>
            <a:ext cx="5297805" cy="2457520"/>
          </a:xfrm>
          <a:prstGeom prst="rect">
            <a:avLst/>
          </a:prstGeom>
        </p:spPr>
      </p:pic>
    </p:spTree>
    <p:extLst>
      <p:ext uri="{BB962C8B-B14F-4D97-AF65-F5344CB8AC3E}">
        <p14:creationId xmlns:p14="http://schemas.microsoft.com/office/powerpoint/2010/main" val="196006781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汽车上的各种</a:t>
            </a:r>
            <a:r>
              <a:rPr lang="ja-JP" alt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眼睛</a:t>
            </a:r>
            <a:r>
              <a:rPr lang="ja-JP" altLang="en-US" dirty="0">
                <a:latin typeface="Microsoft YaHei" panose="020B0503020204020204" pitchFamily="34" charset="-122"/>
                <a:ea typeface="Microsoft YaHei" panose="020B0503020204020204" pitchFamily="34" charset="-122"/>
              </a:rPr>
              <a:t>」①</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5520682" y="1143018"/>
            <a:ext cx="3438986" cy="1357295"/>
          </a:xfrm>
        </p:spPr>
        <p:txBody>
          <a:bodyPr/>
          <a:lstStyle/>
          <a:p>
            <a:r>
              <a:rPr kumimoji="1" lang="zh-CN" altLang="en-US" sz="1400" dirty="0">
                <a:latin typeface="Microsoft YaHei" panose="020B0503020204020204" pitchFamily="34" charset="-122"/>
                <a:ea typeface="Microsoft YaHei" panose="020B0503020204020204" pitchFamily="34" charset="-122"/>
              </a:rPr>
              <a:t>各类辅助驾驶/无人驾驶解决方案中基本采用多传感器融合的解决方案。毫米波雷达因具有全天候全天时、精确度较高、体积小、性价比高等特性，在环境监测传感器中毫米波雷达是除车载摄像头外另一主流方案。</a:t>
            </a:r>
          </a:p>
        </p:txBody>
      </p:sp>
      <p:pic>
        <p:nvPicPr>
          <p:cNvPr id="3" name="图片 4">
            <a:extLst>
              <a:ext uri="{FF2B5EF4-FFF2-40B4-BE49-F238E27FC236}">
                <a16:creationId xmlns:a16="http://schemas.microsoft.com/office/drawing/2014/main" id="{9D300837-09E2-F86D-C5D8-42E124181D30}"/>
              </a:ext>
            </a:extLst>
          </p:cNvPr>
          <p:cNvPicPr>
            <a:picLocks noChangeAspect="1"/>
          </p:cNvPicPr>
          <p:nvPr/>
        </p:nvPicPr>
        <p:blipFill>
          <a:blip r:embed="rId3"/>
          <a:stretch>
            <a:fillRect/>
          </a:stretch>
        </p:blipFill>
        <p:spPr>
          <a:xfrm>
            <a:off x="184332" y="1067429"/>
            <a:ext cx="5192872" cy="3247310"/>
          </a:xfrm>
          <a:prstGeom prst="rect">
            <a:avLst/>
          </a:prstGeom>
        </p:spPr>
      </p:pic>
      <p:pic>
        <p:nvPicPr>
          <p:cNvPr id="6" name="图片 1">
            <a:extLst>
              <a:ext uri="{FF2B5EF4-FFF2-40B4-BE49-F238E27FC236}">
                <a16:creationId xmlns:a16="http://schemas.microsoft.com/office/drawing/2014/main" id="{2CAC7BD2-48FB-EB05-6440-1D5B5E87CD8B}"/>
              </a:ext>
            </a:extLst>
          </p:cNvPr>
          <p:cNvPicPr>
            <a:picLocks noChangeAspect="1"/>
          </p:cNvPicPr>
          <p:nvPr>
            <p:custDataLst>
              <p:tags r:id="rId1"/>
            </p:custDataLst>
          </p:nvPr>
        </p:nvPicPr>
        <p:blipFill>
          <a:blip r:embed="rId4"/>
          <a:stretch>
            <a:fillRect/>
          </a:stretch>
        </p:blipFill>
        <p:spPr>
          <a:xfrm>
            <a:off x="5520682" y="2764501"/>
            <a:ext cx="3541720" cy="1550238"/>
          </a:xfrm>
          <a:prstGeom prst="rect">
            <a:avLst/>
          </a:prstGeom>
        </p:spPr>
      </p:pic>
      <p:sp>
        <p:nvSpPr>
          <p:cNvPr id="7" name="テキスト ボックス 6">
            <a:extLst>
              <a:ext uri="{FF2B5EF4-FFF2-40B4-BE49-F238E27FC236}">
                <a16:creationId xmlns:a16="http://schemas.microsoft.com/office/drawing/2014/main" id="{6E44E62B-42E9-DCCF-F168-B0DA8BA995FA}"/>
              </a:ext>
            </a:extLst>
          </p:cNvPr>
          <p:cNvSpPr txBox="1"/>
          <p:nvPr/>
        </p:nvSpPr>
        <p:spPr>
          <a:xfrm>
            <a:off x="6026168" y="4379119"/>
            <a:ext cx="1877437"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毫米波雷达各种探测距离</a:t>
            </a:r>
            <a:endParaRPr kumimoji="1" lang="ja-JP"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4582520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汽车上的各种</a:t>
            </a:r>
            <a:r>
              <a:rPr lang="ja-JP" alt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眼睛</a:t>
            </a:r>
            <a:r>
              <a:rPr lang="ja-JP" altLang="en-US" dirty="0">
                <a:latin typeface="Microsoft YaHei" panose="020B0503020204020204" pitchFamily="34" charset="-122"/>
                <a:ea typeface="Microsoft YaHei" panose="020B0503020204020204" pitchFamily="34" charset="-122"/>
              </a:rPr>
              <a:t>」②</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252900" y="842981"/>
            <a:ext cx="8638200" cy="1332673"/>
          </a:xfrm>
        </p:spPr>
        <p:txBody>
          <a:bodyPr/>
          <a:lstStyle/>
          <a:p>
            <a:pPr algn="l"/>
            <a:r>
              <a:rPr kumimoji="1" lang="zh-CN" altLang="en-US" sz="1200" dirty="0">
                <a:latin typeface="Microsoft YaHei" panose="020B0503020204020204" pitchFamily="34" charset="-122"/>
                <a:ea typeface="Microsoft YaHei" panose="020B0503020204020204" pitchFamily="34" charset="-122"/>
              </a:rPr>
              <a:t>超声波雷达，就是倒车雷达，超声波，倒车请注意。。。几块钱一个</a:t>
            </a:r>
          </a:p>
          <a:p>
            <a:pPr algn="l"/>
            <a:r>
              <a:rPr kumimoji="1" lang="zh-CN" altLang="en-US" sz="1200" dirty="0">
                <a:latin typeface="Microsoft YaHei" panose="020B0503020204020204" pitchFamily="34" charset="-122"/>
                <a:ea typeface="Microsoft YaHei" panose="020B0503020204020204" pitchFamily="34" charset="-122"/>
              </a:rPr>
              <a:t>毫米波雷达，是工作在毫米波波段（millimeter wave）探测的雷达。通常毫米波是指30～300GHz频域(波长为1～10mm)的。因为毫米波的波长介于微波和厘米波之间，所以毫米波雷达兼具微波雷达和光电雷达的部分优点。目前汽车毫米波雷达频率分为24GHz（短程）， 77GHz（中长程雷达，大趋势）至79GHz 三种频段</a:t>
            </a:r>
          </a:p>
          <a:p>
            <a:pPr algn="l"/>
            <a:r>
              <a:rPr kumimoji="1" lang="zh-CN" altLang="en-US" sz="1200" dirty="0">
                <a:latin typeface="Microsoft YaHei" panose="020B0503020204020204" pitchFamily="34" charset="-122"/>
                <a:ea typeface="Microsoft YaHei" panose="020B0503020204020204" pitchFamily="34" charset="-122"/>
              </a:rPr>
              <a:t>激光雷达，光学雷达，发送脉冲激光，大，贵，成像质量碾压毫米波，可</a:t>
            </a:r>
            <a:r>
              <a:rPr kumimoji="1" lang="en-US" altLang="zh-CN" sz="1200" dirty="0">
                <a:latin typeface="Microsoft YaHei" panose="020B0503020204020204" pitchFamily="34" charset="-122"/>
                <a:ea typeface="Microsoft YaHei" panose="020B0503020204020204" pitchFamily="34" charset="-122"/>
              </a:rPr>
              <a:t>3D</a:t>
            </a:r>
            <a:r>
              <a:rPr kumimoji="1" lang="zh-CN" altLang="en-US" sz="1200" dirty="0">
                <a:latin typeface="Microsoft YaHei" panose="020B0503020204020204" pitchFamily="34" charset="-122"/>
                <a:ea typeface="Microsoft YaHei" panose="020B0503020204020204" pitchFamily="34" charset="-122"/>
              </a:rPr>
              <a:t>建模，</a:t>
            </a:r>
            <a:r>
              <a:rPr kumimoji="1" lang="en-US" altLang="zh-CN" sz="1400" b="1" dirty="0">
                <a:latin typeface="Microsoft YaHei" panose="020B0503020204020204" pitchFamily="34" charset="-122"/>
                <a:ea typeface="Microsoft YaHei" panose="020B0503020204020204" pitchFamily="34" charset="-122"/>
              </a:rPr>
              <a:t>2021</a:t>
            </a:r>
            <a:r>
              <a:rPr kumimoji="1" lang="zh-CN" altLang="en-US" sz="1400" b="1" dirty="0">
                <a:latin typeface="Microsoft YaHei" panose="020B0503020204020204" pitchFamily="34" charset="-122"/>
                <a:ea typeface="Microsoft YaHei" panose="020B0503020204020204" pitchFamily="34" charset="-122"/>
              </a:rPr>
              <a:t>年被称作激光雷达元年</a:t>
            </a:r>
          </a:p>
          <a:p>
            <a:pPr algn="l"/>
            <a:r>
              <a:rPr kumimoji="1" lang="zh-CN" altLang="en-US" sz="1200" dirty="0">
                <a:latin typeface="Microsoft YaHei" panose="020B0503020204020204" pitchFamily="34" charset="-122"/>
                <a:ea typeface="Microsoft YaHei" panose="020B0503020204020204" pitchFamily="34" charset="-122"/>
              </a:rPr>
              <a:t>摄像头，识别文字颜色，配合精妙算法，模拟人眼人脑实际思考流程</a:t>
            </a:r>
          </a:p>
        </p:txBody>
      </p:sp>
      <p:pic>
        <p:nvPicPr>
          <p:cNvPr id="2" name="图片 3">
            <a:extLst>
              <a:ext uri="{FF2B5EF4-FFF2-40B4-BE49-F238E27FC236}">
                <a16:creationId xmlns:a16="http://schemas.microsoft.com/office/drawing/2014/main" id="{C5B3AA3E-A5F8-7CD4-DDF0-27B6056D9BCD}"/>
              </a:ext>
            </a:extLst>
          </p:cNvPr>
          <p:cNvPicPr>
            <a:picLocks noChangeAspect="1"/>
          </p:cNvPicPr>
          <p:nvPr/>
        </p:nvPicPr>
        <p:blipFill>
          <a:blip r:embed="rId2"/>
          <a:stretch>
            <a:fillRect/>
          </a:stretch>
        </p:blipFill>
        <p:spPr>
          <a:xfrm>
            <a:off x="252900" y="2571750"/>
            <a:ext cx="4537710" cy="1863588"/>
          </a:xfrm>
          <a:prstGeom prst="rect">
            <a:avLst/>
          </a:prstGeom>
        </p:spPr>
      </p:pic>
      <p:pic>
        <p:nvPicPr>
          <p:cNvPr id="6" name="图片 4">
            <a:extLst>
              <a:ext uri="{FF2B5EF4-FFF2-40B4-BE49-F238E27FC236}">
                <a16:creationId xmlns:a16="http://schemas.microsoft.com/office/drawing/2014/main" id="{D7908FF4-8CFC-6FD5-374A-2BA33DBA06FA}"/>
              </a:ext>
            </a:extLst>
          </p:cNvPr>
          <p:cNvPicPr>
            <a:picLocks noChangeAspect="1"/>
          </p:cNvPicPr>
          <p:nvPr/>
        </p:nvPicPr>
        <p:blipFill>
          <a:blip r:embed="rId3"/>
          <a:stretch>
            <a:fillRect/>
          </a:stretch>
        </p:blipFill>
        <p:spPr>
          <a:xfrm>
            <a:off x="5444807" y="2458037"/>
            <a:ext cx="3329437" cy="1796271"/>
          </a:xfrm>
          <a:prstGeom prst="rect">
            <a:avLst/>
          </a:prstGeom>
        </p:spPr>
      </p:pic>
      <p:sp>
        <p:nvSpPr>
          <p:cNvPr id="7" name="正方形/長方形 6">
            <a:extLst>
              <a:ext uri="{FF2B5EF4-FFF2-40B4-BE49-F238E27FC236}">
                <a16:creationId xmlns:a16="http://schemas.microsoft.com/office/drawing/2014/main" id="{2DDA5C0C-53AF-C9C4-FF9B-6798A5FCDAC3}"/>
              </a:ext>
            </a:extLst>
          </p:cNvPr>
          <p:cNvSpPr/>
          <p:nvPr/>
        </p:nvSpPr>
        <p:spPr>
          <a:xfrm>
            <a:off x="6002215" y="1616758"/>
            <a:ext cx="2286000" cy="417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46505E1F-3670-E7D2-E8EE-9B87E9599570}"/>
              </a:ext>
            </a:extLst>
          </p:cNvPr>
          <p:cNvSpPr/>
          <p:nvPr/>
        </p:nvSpPr>
        <p:spPr>
          <a:xfrm>
            <a:off x="6512232" y="2115518"/>
            <a:ext cx="971550" cy="258183"/>
          </a:xfrm>
          <a:prstGeom prst="down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085442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毫米波雷达是当前智能汽车主流</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252900" y="842981"/>
            <a:ext cx="8638200" cy="933589"/>
          </a:xfrm>
        </p:spPr>
        <p:txBody>
          <a:bodyPr/>
          <a:lstStyle/>
          <a:p>
            <a:r>
              <a:rPr kumimoji="1" lang="en-US" altLang="zh-CN" sz="1200" dirty="0">
                <a:latin typeface="Microsoft YaHei" panose="020B0503020204020204" pitchFamily="34" charset="-122"/>
                <a:ea typeface="Microsoft YaHei" panose="020B0503020204020204" pitchFamily="34" charset="-122"/>
              </a:rPr>
              <a:t>【2021</a:t>
            </a:r>
            <a:r>
              <a:rPr kumimoji="1" lang="zh-CN" altLang="en-US" sz="1200" dirty="0">
                <a:latin typeface="Microsoft YaHei" panose="020B0503020204020204" pitchFamily="34" charset="-122"/>
                <a:ea typeface="Microsoft YaHei" panose="020B0503020204020204" pitchFamily="34" charset="-122"/>
              </a:rPr>
              <a:t>年相关机构的预测</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随着自动驾驶等级提升，将带动毫米波雷达搭载量提升，目前L1/2级别车辆为智能汽车市场主流，单车毫米波雷达搭载量一般为1-4颗，调研机构认为2021年或为L3级汽车量产元年，随自动驾驶等级向L3+迈进，单车雷达搭载量将增至5颗以上，与ADAS渗透率提升双轮驱动毫米波雷达放量。</a:t>
            </a:r>
          </a:p>
          <a:p>
            <a:pPr algn="l"/>
            <a:r>
              <a:rPr lang="en-US" altLang="zh-CN" sz="1200" dirty="0">
                <a:latin typeface="Microsoft YaHei" panose="020B0503020204020204" pitchFamily="34" charset="-122"/>
                <a:ea typeface="Microsoft YaHei" panose="020B0503020204020204" pitchFamily="34" charset="-122"/>
              </a:rPr>
              <a:t>【2023</a:t>
            </a:r>
            <a:r>
              <a:rPr lang="zh-CN" altLang="en-US" sz="1200" dirty="0">
                <a:latin typeface="Microsoft YaHei" panose="020B0503020204020204" pitchFamily="34" charset="-122"/>
                <a:ea typeface="Microsoft YaHei" panose="020B0503020204020204" pitchFamily="34" charset="-122"/>
              </a:rPr>
              <a:t>年现状</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a:t>
            </a:r>
            <a:r>
              <a:rPr kumimoji="1" lang="en-US" altLang="zh-CN" sz="1200" dirty="0">
                <a:latin typeface="Microsoft YaHei" panose="020B0503020204020204" pitchFamily="34" charset="-122"/>
                <a:ea typeface="Microsoft YaHei" panose="020B0503020204020204" pitchFamily="34" charset="-122"/>
              </a:rPr>
              <a:t>目前，热门新能源车型单车毫米波雷达搭载量在5颗左右，其中理想ONE、蔚来ET5、小鹏G9均搭载了5颗毫米波雷达，阿维塔11、阿尔法全新HI版搭载了6颗毫米波雷达</a:t>
            </a:r>
          </a:p>
        </p:txBody>
      </p:sp>
      <p:pic>
        <p:nvPicPr>
          <p:cNvPr id="3" name="图片 3">
            <a:extLst>
              <a:ext uri="{FF2B5EF4-FFF2-40B4-BE49-F238E27FC236}">
                <a16:creationId xmlns:a16="http://schemas.microsoft.com/office/drawing/2014/main" id="{DE5534A1-9FBA-8A05-2C3C-F45C17663EC1}"/>
              </a:ext>
            </a:extLst>
          </p:cNvPr>
          <p:cNvPicPr>
            <a:picLocks noChangeAspect="1"/>
          </p:cNvPicPr>
          <p:nvPr/>
        </p:nvPicPr>
        <p:blipFill>
          <a:blip r:embed="rId2"/>
          <a:stretch>
            <a:fillRect/>
          </a:stretch>
        </p:blipFill>
        <p:spPr>
          <a:xfrm>
            <a:off x="90782" y="2559788"/>
            <a:ext cx="3823993" cy="1835951"/>
          </a:xfrm>
          <a:prstGeom prst="rect">
            <a:avLst/>
          </a:prstGeom>
        </p:spPr>
        <p:style>
          <a:lnRef idx="1">
            <a:schemeClr val="dk1"/>
          </a:lnRef>
          <a:fillRef idx="2">
            <a:schemeClr val="dk1"/>
          </a:fillRef>
          <a:effectRef idx="1">
            <a:schemeClr val="dk1"/>
          </a:effectRef>
          <a:fontRef idx="minor">
            <a:schemeClr val="dk1"/>
          </a:fontRef>
        </p:style>
      </p:pic>
      <p:pic>
        <p:nvPicPr>
          <p:cNvPr id="9" name="图片 4">
            <a:extLst>
              <a:ext uri="{FF2B5EF4-FFF2-40B4-BE49-F238E27FC236}">
                <a16:creationId xmlns:a16="http://schemas.microsoft.com/office/drawing/2014/main" id="{729E09BF-E660-019C-68F6-96FAC0616E0C}"/>
              </a:ext>
            </a:extLst>
          </p:cNvPr>
          <p:cNvPicPr>
            <a:picLocks noChangeAspect="1"/>
          </p:cNvPicPr>
          <p:nvPr/>
        </p:nvPicPr>
        <p:blipFill>
          <a:blip r:embed="rId3"/>
          <a:stretch>
            <a:fillRect/>
          </a:stretch>
        </p:blipFill>
        <p:spPr>
          <a:xfrm>
            <a:off x="2721450" y="2319681"/>
            <a:ext cx="3431865" cy="1811684"/>
          </a:xfrm>
          <a:prstGeom prst="rect">
            <a:avLst/>
          </a:prstGeom>
        </p:spPr>
        <p:style>
          <a:lnRef idx="1">
            <a:schemeClr val="dk1"/>
          </a:lnRef>
          <a:fillRef idx="2">
            <a:schemeClr val="dk1"/>
          </a:fillRef>
          <a:effectRef idx="1">
            <a:schemeClr val="dk1"/>
          </a:effectRef>
          <a:fontRef idx="minor">
            <a:schemeClr val="dk1"/>
          </a:fontRef>
        </p:style>
      </p:pic>
      <p:pic>
        <p:nvPicPr>
          <p:cNvPr id="10" name="图片 5">
            <a:extLst>
              <a:ext uri="{FF2B5EF4-FFF2-40B4-BE49-F238E27FC236}">
                <a16:creationId xmlns:a16="http://schemas.microsoft.com/office/drawing/2014/main" id="{FD328557-8281-1953-9AD8-6DC418253BD9}"/>
              </a:ext>
            </a:extLst>
          </p:cNvPr>
          <p:cNvPicPr>
            <a:picLocks noChangeAspect="1"/>
          </p:cNvPicPr>
          <p:nvPr/>
        </p:nvPicPr>
        <p:blipFill>
          <a:blip r:embed="rId4"/>
          <a:stretch>
            <a:fillRect/>
          </a:stretch>
        </p:blipFill>
        <p:spPr>
          <a:xfrm>
            <a:off x="5350509" y="2119656"/>
            <a:ext cx="3702709" cy="1811684"/>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61551828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lang="zh-CN" altLang="en-US" sz="2800" dirty="0">
                <a:latin typeface="Microsoft YaHei" panose="020B0503020204020204" pitchFamily="34" charset="-122"/>
                <a:ea typeface="Microsoft YaHei" panose="020B0503020204020204" pitchFamily="34" charset="-122"/>
              </a:rPr>
              <a:t>自动驾驶两大流派</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252900" y="842981"/>
            <a:ext cx="8638200" cy="249299"/>
          </a:xfrm>
        </p:spPr>
        <p:txBody>
          <a:bodyPr/>
          <a:lstStyle/>
          <a:p>
            <a:pPr algn="l"/>
            <a:r>
              <a:rPr kumimoji="1" lang="zh-CN" altLang="en-US" sz="1800" dirty="0">
                <a:latin typeface="Microsoft YaHei" panose="020B0503020204020204" pitchFamily="34" charset="-122"/>
                <a:ea typeface="Microsoft YaHei" panose="020B0503020204020204" pitchFamily="34" charset="-122"/>
              </a:rPr>
              <a:t>特斯拉 纯视觉派，纯靠摄像头＋算法</a:t>
            </a:r>
          </a:p>
        </p:txBody>
      </p:sp>
      <p:sp>
        <p:nvSpPr>
          <p:cNvPr id="7" name="テキスト ボックス 6">
            <a:extLst>
              <a:ext uri="{FF2B5EF4-FFF2-40B4-BE49-F238E27FC236}">
                <a16:creationId xmlns:a16="http://schemas.microsoft.com/office/drawing/2014/main" id="{3930EBAE-F7AE-3C46-A3A9-4BEC0143BA9C}"/>
              </a:ext>
            </a:extLst>
          </p:cNvPr>
          <p:cNvSpPr txBox="1"/>
          <p:nvPr/>
        </p:nvSpPr>
        <p:spPr>
          <a:xfrm>
            <a:off x="458243" y="1308795"/>
            <a:ext cx="4161937" cy="523220"/>
          </a:xfrm>
          <a:prstGeom prst="rect">
            <a:avLst/>
          </a:prstGeom>
          <a:noFill/>
        </p:spPr>
        <p:txBody>
          <a:bodyPr wrap="square">
            <a:spAutoFit/>
          </a:bodyPr>
          <a:lstStyle/>
          <a:p>
            <a:pPr marL="0" indent="0" algn="l">
              <a:buNone/>
            </a:pPr>
            <a:r>
              <a:rPr kumimoji="1" lang="zh-CN" altLang="en-US" sz="1400" dirty="0">
                <a:latin typeface="Microsoft YaHei" panose="020B0503020204020204" pitchFamily="34" charset="-122"/>
                <a:ea typeface="Microsoft YaHei" panose="020B0503020204020204" pitchFamily="34" charset="-122"/>
              </a:rPr>
              <a:t>马斯克：激光雷达像正常人拄拐，可以但没必要</a:t>
            </a:r>
          </a:p>
          <a:p>
            <a:pPr algn="l"/>
            <a:r>
              <a:rPr kumimoji="1" lang="zh-CN" altLang="en-US" sz="1400" dirty="0">
                <a:latin typeface="Microsoft YaHei" panose="020B0503020204020204" pitchFamily="34" charset="-122"/>
                <a:ea typeface="Microsoft YaHei" panose="020B0503020204020204" pitchFamily="34" charset="-122"/>
              </a:rPr>
              <a:t>采集用户行驶数据，模拟驾驶者驾照逻辑（理论上）</a:t>
            </a:r>
          </a:p>
        </p:txBody>
      </p:sp>
      <p:sp>
        <p:nvSpPr>
          <p:cNvPr id="8" name="Text Placeholder 4">
            <a:extLst>
              <a:ext uri="{FF2B5EF4-FFF2-40B4-BE49-F238E27FC236}">
                <a16:creationId xmlns:a16="http://schemas.microsoft.com/office/drawing/2014/main" id="{F9E44941-02B8-F459-31D0-9F5C7D27327C}"/>
              </a:ext>
            </a:extLst>
          </p:cNvPr>
          <p:cNvSpPr txBox="1">
            <a:spLocks/>
          </p:cNvSpPr>
          <p:nvPr/>
        </p:nvSpPr>
        <p:spPr>
          <a:xfrm>
            <a:off x="252900" y="2530761"/>
            <a:ext cx="7469494" cy="249299"/>
          </a:xfrm>
          <a:prstGeom prst="rect">
            <a:avLst/>
          </a:prstGeom>
        </p:spPr>
        <p:txBody>
          <a:bodyPr vert="horz" wrap="square" lIns="0" tIns="0" rIns="0" bIns="0" rtlCol="0">
            <a:spAutoFit/>
          </a:bodyPr>
          <a:lstStyle>
            <a:lvl1pPr marL="250825" indent="-250825" algn="l" defTabSz="685800" rtl="0" eaLnBrk="1" latinLnBrk="0" hangingPunct="1">
              <a:lnSpc>
                <a:spcPct val="90000"/>
              </a:lnSpc>
              <a:spcBef>
                <a:spcPts val="750"/>
              </a:spcBef>
              <a:buClr>
                <a:srgbClr val="EA0000"/>
              </a:buClr>
              <a:buSzPct val="120000"/>
              <a:buFont typeface="Arial" panose="020B0604020202020204" pitchFamily="34" charset="0"/>
              <a:buChar char="●"/>
              <a:defRPr kumimoji="1" sz="2200" kern="1200">
                <a:solidFill>
                  <a:schemeClr val="tx1"/>
                </a:solidFill>
                <a:latin typeface="Fujitsu Infinity Pro" pitchFamily="2" charset="0"/>
                <a:ea typeface="+mn-ea"/>
                <a:cs typeface="+mn-cs"/>
              </a:defRPr>
            </a:lvl1pPr>
            <a:lvl2pPr marL="563563" indent="-220663" algn="l" defTabSz="685800" rtl="0" eaLnBrk="1" latinLnBrk="0" hangingPunct="1">
              <a:lnSpc>
                <a:spcPct val="90000"/>
              </a:lnSpc>
              <a:spcBef>
                <a:spcPts val="375"/>
              </a:spcBef>
              <a:buClr>
                <a:srgbClr val="D80084"/>
              </a:buClr>
              <a:buSzPct val="120000"/>
              <a:buFont typeface="Arial" panose="020B0604020202020204" pitchFamily="34" charset="0"/>
              <a:buChar char="●"/>
              <a:defRPr kumimoji="1" sz="2000" kern="1200">
                <a:solidFill>
                  <a:schemeClr val="tx1"/>
                </a:solidFill>
                <a:latin typeface="Fujitsu Infinity Pro" pitchFamily="2" charset="0"/>
                <a:ea typeface="+mn-ea"/>
                <a:cs typeface="+mn-cs"/>
              </a:defRPr>
            </a:lvl2pPr>
            <a:lvl3pPr marL="873125" indent="-187325" algn="l" defTabSz="685800" rtl="0" eaLnBrk="1" latinLnBrk="0" hangingPunct="1">
              <a:lnSpc>
                <a:spcPct val="90000"/>
              </a:lnSpc>
              <a:spcBef>
                <a:spcPts val="375"/>
              </a:spcBef>
              <a:buClr>
                <a:srgbClr val="3C3C3C"/>
              </a:buClr>
              <a:buSzPct val="120000"/>
              <a:buFont typeface="Arial" panose="020B0604020202020204" pitchFamily="34" charset="0"/>
              <a:buChar char="●"/>
              <a:defRPr kumimoji="1" sz="1800" kern="1200">
                <a:solidFill>
                  <a:schemeClr val="tx1"/>
                </a:solidFill>
                <a:latin typeface="Fujitsu Infinity Pro" pitchFamily="2" charset="0"/>
                <a:ea typeface="+mn-ea"/>
                <a:cs typeface="+mn-cs"/>
              </a:defRPr>
            </a:lvl3pPr>
            <a:lvl4pPr marL="1200150" indent="-171450" algn="l" defTabSz="685800" rtl="0" eaLnBrk="1" latinLnBrk="0" hangingPunct="1">
              <a:lnSpc>
                <a:spcPct val="90000"/>
              </a:lnSpc>
              <a:spcBef>
                <a:spcPts val="375"/>
              </a:spcBef>
              <a:buClr>
                <a:srgbClr val="6D6E70"/>
              </a:buClr>
              <a:buSzPct val="120000"/>
              <a:buFont typeface="Arial" panose="020B0604020202020204" pitchFamily="34" charset="0"/>
              <a:buChar char="●"/>
              <a:defRPr kumimoji="1" sz="1600" kern="1200">
                <a:solidFill>
                  <a:schemeClr val="tx1"/>
                </a:solidFill>
                <a:latin typeface="Fujitsu Infinity Pro" pitchFamily="2" charset="0"/>
                <a:ea typeface="+mn-ea"/>
                <a:cs typeface="+mn-cs"/>
              </a:defRPr>
            </a:lvl4pPr>
            <a:lvl5pPr marL="1543050" indent="-171450" algn="l" defTabSz="685800" rtl="0" eaLnBrk="1" latinLnBrk="0" hangingPunct="1">
              <a:lnSpc>
                <a:spcPct val="90000"/>
              </a:lnSpc>
              <a:spcBef>
                <a:spcPts val="375"/>
              </a:spcBef>
              <a:buSzPct val="120000"/>
              <a:buFont typeface="Arial" panose="020B0604020202020204" pitchFamily="34" charset="0"/>
              <a:buChar char="●"/>
              <a:defRPr kumimoji="1" sz="140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en-US" altLang="zh-CN" sz="1800" dirty="0">
                <a:latin typeface="Microsoft YaHei" panose="020B0503020204020204" pitchFamily="34" charset="-122"/>
                <a:ea typeface="Microsoft YaHei" panose="020B0503020204020204" pitchFamily="34" charset="-122"/>
                <a:sym typeface="+mn-ea"/>
              </a:rPr>
              <a:t> </a:t>
            </a:r>
            <a:r>
              <a:rPr lang="zh-CN" altLang="en-US" sz="1800" dirty="0">
                <a:latin typeface="Microsoft YaHei" panose="020B0503020204020204" pitchFamily="34" charset="-122"/>
                <a:ea typeface="Microsoft YaHei" panose="020B0503020204020204" pitchFamily="34" charset="-122"/>
                <a:sym typeface="+mn-ea"/>
              </a:rPr>
              <a:t>其他造车新势力</a:t>
            </a:r>
            <a:r>
              <a:rPr lang="en-US" altLang="zh-CN" sz="1800" dirty="0">
                <a:latin typeface="Microsoft YaHei" panose="020B0503020204020204" pitchFamily="34" charset="-122"/>
                <a:ea typeface="Microsoft YaHei" panose="020B0503020204020204" pitchFamily="34" charset="-122"/>
                <a:sym typeface="+mn-ea"/>
              </a:rPr>
              <a:t> </a:t>
            </a:r>
            <a:r>
              <a:rPr lang="zh-CN" altLang="en-US" sz="1800" dirty="0">
                <a:latin typeface="Microsoft YaHei" panose="020B0503020204020204" pitchFamily="34" charset="-122"/>
                <a:ea typeface="Microsoft YaHei" panose="020B0503020204020204" pitchFamily="34" charset="-122"/>
                <a:sym typeface="+mn-ea"/>
              </a:rPr>
              <a:t>激光雷达</a:t>
            </a:r>
            <a:endParaRPr lang="zh-CN" altLang="en-US" sz="1800" dirty="0">
              <a:latin typeface="Microsoft YaHei" panose="020B0503020204020204" pitchFamily="34" charset="-122"/>
              <a:ea typeface="Microsoft YaHei" panose="020B0503020204020204" pitchFamily="34" charset="-122"/>
            </a:endParaRPr>
          </a:p>
        </p:txBody>
      </p:sp>
      <p:pic>
        <p:nvPicPr>
          <p:cNvPr id="9" name="图片 1">
            <a:extLst>
              <a:ext uri="{FF2B5EF4-FFF2-40B4-BE49-F238E27FC236}">
                <a16:creationId xmlns:a16="http://schemas.microsoft.com/office/drawing/2014/main" id="{78B20A0E-54BD-E7C9-A5AA-E52DBD4D77B0}"/>
              </a:ext>
            </a:extLst>
          </p:cNvPr>
          <p:cNvPicPr>
            <a:picLocks noChangeAspect="1"/>
          </p:cNvPicPr>
          <p:nvPr/>
        </p:nvPicPr>
        <p:blipFill>
          <a:blip r:embed="rId2"/>
          <a:stretch>
            <a:fillRect/>
          </a:stretch>
        </p:blipFill>
        <p:spPr>
          <a:xfrm>
            <a:off x="5051901" y="1008620"/>
            <a:ext cx="2913380" cy="1646791"/>
          </a:xfrm>
          <a:prstGeom prst="rect">
            <a:avLst/>
          </a:prstGeom>
        </p:spPr>
      </p:pic>
      <p:pic>
        <p:nvPicPr>
          <p:cNvPr id="10" name="图片 3">
            <a:extLst>
              <a:ext uri="{FF2B5EF4-FFF2-40B4-BE49-F238E27FC236}">
                <a16:creationId xmlns:a16="http://schemas.microsoft.com/office/drawing/2014/main" id="{C5F0255D-7D61-231E-BF8F-327EB2843A6A}"/>
              </a:ext>
            </a:extLst>
          </p:cNvPr>
          <p:cNvPicPr>
            <a:picLocks noChangeAspect="1"/>
          </p:cNvPicPr>
          <p:nvPr/>
        </p:nvPicPr>
        <p:blipFill>
          <a:blip r:embed="rId3"/>
          <a:stretch>
            <a:fillRect/>
          </a:stretch>
        </p:blipFill>
        <p:spPr>
          <a:xfrm>
            <a:off x="1090777" y="2961161"/>
            <a:ext cx="2896870" cy="1652286"/>
          </a:xfrm>
          <a:prstGeom prst="rect">
            <a:avLst/>
          </a:prstGeom>
        </p:spPr>
      </p:pic>
    </p:spTree>
    <p:extLst>
      <p:ext uri="{BB962C8B-B14F-4D97-AF65-F5344CB8AC3E}">
        <p14:creationId xmlns:p14="http://schemas.microsoft.com/office/powerpoint/2010/main" val="226015336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但是特斯拉最近又安回了毫米波雷达</a:t>
            </a:r>
            <a:r>
              <a:rPr lang="zh-CN" altLang="en-US" sz="2800" dirty="0">
                <a:latin typeface="Microsoft YaHei" panose="020B0503020204020204" pitchFamily="34" charset="-122"/>
                <a:ea typeface="Microsoft YaHei" panose="020B0503020204020204" pitchFamily="34" charset="-122"/>
              </a:rPr>
              <a:t>，打脸了？</a:t>
            </a:r>
            <a:endParaRPr lang="en-US"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252900" y="842981"/>
            <a:ext cx="8638200" cy="664797"/>
          </a:xfrm>
        </p:spPr>
        <p:txBody>
          <a:bodyPr/>
          <a:lstStyle/>
          <a:p>
            <a:pPr algn="l"/>
            <a:r>
              <a:rPr kumimoji="1" lang="zh-CN" altLang="en-US" sz="1600" dirty="0">
                <a:latin typeface="Microsoft YaHei" panose="020B0503020204020204" pitchFamily="34" charset="-122"/>
                <a:ea typeface="Microsoft YaHei" panose="020B0503020204020204" pitchFamily="34" charset="-122"/>
              </a:rPr>
              <a:t>其实是摄像头＋</a:t>
            </a:r>
            <a:r>
              <a:rPr kumimoji="1" lang="en-US" altLang="zh-CN" sz="1600" dirty="0">
                <a:latin typeface="Microsoft YaHei" panose="020B0503020204020204" pitchFamily="34" charset="-122"/>
                <a:ea typeface="Microsoft YaHei" panose="020B0503020204020204" pitchFamily="34" charset="-122"/>
              </a:rPr>
              <a:t>4D</a:t>
            </a:r>
            <a:r>
              <a:rPr kumimoji="1" lang="zh-CN" altLang="en-US" sz="1600" dirty="0">
                <a:latin typeface="Microsoft YaHei" panose="020B0503020204020204" pitchFamily="34" charset="-122"/>
                <a:ea typeface="Microsoft YaHei" panose="020B0503020204020204" pitchFamily="34" charset="-122"/>
              </a:rPr>
              <a:t>毫米波雷达（加起来成本也比激光雷达少的多），也不算打脸，因为马斯克主要</a:t>
            </a:r>
            <a:r>
              <a:rPr kumimoji="1" lang="en-US" altLang="zh-CN" sz="1600" dirty="0">
                <a:latin typeface="Microsoft YaHei" panose="020B0503020204020204" pitchFamily="34" charset="-122"/>
                <a:ea typeface="Microsoft YaHei" panose="020B0503020204020204" pitchFamily="34" charset="-122"/>
              </a:rPr>
              <a:t>diss</a:t>
            </a:r>
            <a:r>
              <a:rPr kumimoji="1" lang="zh-CN" altLang="en-US" sz="1600" dirty="0">
                <a:latin typeface="Microsoft YaHei" panose="020B0503020204020204" pitchFamily="34" charset="-122"/>
                <a:ea typeface="Microsoft YaHei" panose="020B0503020204020204" pitchFamily="34" charset="-122"/>
              </a:rPr>
              <a:t>的是激光雷达（</a:t>
            </a:r>
            <a:r>
              <a:rPr kumimoji="1" lang="en-US" altLang="zh-CN" sz="1600" dirty="0" err="1">
                <a:latin typeface="Microsoft YaHei" panose="020B0503020204020204" pitchFamily="34" charset="-122"/>
                <a:ea typeface="Microsoft YaHei" panose="020B0503020204020204" pitchFamily="34" charset="-122"/>
              </a:rPr>
              <a:t>Lider</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 Light Detection and Ranging </a:t>
            </a:r>
            <a:r>
              <a:rPr kumimoji="1" lang="zh-CN" altLang="en-US" sz="1600" dirty="0">
                <a:latin typeface="Microsoft YaHei" panose="020B0503020204020204" pitchFamily="34" charset="-122"/>
                <a:ea typeface="Microsoft YaHei" panose="020B0503020204020204" pitchFamily="34" charset="-122"/>
              </a:rPr>
              <a:t>），而不是雷达（</a:t>
            </a:r>
            <a:r>
              <a:rPr kumimoji="1" lang="en-US" altLang="zh-CN" sz="1600" dirty="0">
                <a:latin typeface="Microsoft YaHei" panose="020B0503020204020204" pitchFamily="34" charset="-122"/>
                <a:ea typeface="Microsoft YaHei" panose="020B0503020204020204" pitchFamily="34" charset="-122"/>
              </a:rPr>
              <a:t>Radar</a:t>
            </a:r>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Radio Detection and Ranging</a:t>
            </a:r>
            <a:r>
              <a:rPr kumimoji="1" lang="zh-CN" altLang="en-US" sz="1600" dirty="0">
                <a:latin typeface="Microsoft YaHei" panose="020B0503020204020204" pitchFamily="34" charset="-122"/>
                <a:ea typeface="Microsoft YaHei" panose="020B0503020204020204" pitchFamily="34" charset="-122"/>
              </a:rPr>
              <a:t>）</a:t>
            </a:r>
          </a:p>
        </p:txBody>
      </p:sp>
      <p:pic>
        <p:nvPicPr>
          <p:cNvPr id="2" name="图片 1">
            <a:extLst>
              <a:ext uri="{FF2B5EF4-FFF2-40B4-BE49-F238E27FC236}">
                <a16:creationId xmlns:a16="http://schemas.microsoft.com/office/drawing/2014/main" id="{B1945BF2-1D0C-4A50-A587-B60AA9EEB884}"/>
              </a:ext>
            </a:extLst>
          </p:cNvPr>
          <p:cNvPicPr>
            <a:picLocks noChangeAspect="1"/>
          </p:cNvPicPr>
          <p:nvPr/>
        </p:nvPicPr>
        <p:blipFill>
          <a:blip r:embed="rId2"/>
          <a:stretch>
            <a:fillRect/>
          </a:stretch>
        </p:blipFill>
        <p:spPr>
          <a:xfrm>
            <a:off x="1886268" y="1803939"/>
            <a:ext cx="4328795" cy="2496580"/>
          </a:xfrm>
          <a:prstGeom prst="rect">
            <a:avLst/>
          </a:prstGeom>
        </p:spPr>
      </p:pic>
    </p:spTree>
    <p:extLst>
      <p:ext uri="{BB962C8B-B14F-4D97-AF65-F5344CB8AC3E}">
        <p14:creationId xmlns:p14="http://schemas.microsoft.com/office/powerpoint/2010/main" val="335418720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4D毫米波雷达</a:t>
            </a:r>
          </a:p>
        </p:txBody>
      </p:sp>
      <p:sp>
        <p:nvSpPr>
          <p:cNvPr id="5" name="Text Placeholder 4">
            <a:extLst>
              <a:ext uri="{FF2B5EF4-FFF2-40B4-BE49-F238E27FC236}">
                <a16:creationId xmlns:a16="http://schemas.microsoft.com/office/drawing/2014/main" id="{584228A6-78E8-41B9-8954-292932EF41C6}"/>
              </a:ext>
            </a:extLst>
          </p:cNvPr>
          <p:cNvSpPr>
            <a:spLocks noGrp="1"/>
          </p:cNvSpPr>
          <p:nvPr>
            <p:ph type="body" sz="quarter" idx="10"/>
          </p:nvPr>
        </p:nvSpPr>
        <p:spPr>
          <a:xfrm>
            <a:off x="252900" y="842981"/>
            <a:ext cx="8638200" cy="905889"/>
          </a:xfrm>
        </p:spPr>
        <p:txBody>
          <a:bodyPr/>
          <a:lstStyle/>
          <a:p>
            <a:r>
              <a:rPr kumimoji="1" lang="zh-CN" altLang="en-US" sz="1400" dirty="0">
                <a:latin typeface="Microsoft YaHei" panose="020B0503020204020204" pitchFamily="34" charset="-122"/>
                <a:ea typeface="Microsoft YaHei" panose="020B0503020204020204" pitchFamily="34" charset="-122"/>
              </a:rPr>
              <a:t>4D成像雷达也属于毫米波雷达，是传统毫米波雷达的进化结果</a:t>
            </a:r>
            <a:endParaRPr kumimoji="1" lang="en-US" altLang="zh-CN" sz="1400" dirty="0">
              <a:latin typeface="Microsoft YaHei" panose="020B0503020204020204" pitchFamily="34" charset="-122"/>
              <a:ea typeface="Microsoft YaHei" panose="020B0503020204020204" pitchFamily="34" charset="-122"/>
            </a:endParaRPr>
          </a:p>
          <a:p>
            <a:r>
              <a:rPr kumimoji="1" lang="zh-CN" altLang="en-US" sz="1400" dirty="0">
                <a:latin typeface="Microsoft YaHei" panose="020B0503020204020204" pitchFamily="34" charset="-122"/>
                <a:ea typeface="Microsoft YaHei" panose="020B0503020204020204" pitchFamily="34" charset="-122"/>
              </a:rPr>
              <a:t>在探测范围上，传统毫米波雷达仅可探测</a:t>
            </a:r>
            <a:r>
              <a:rPr kumimoji="1" lang="zh-CN" altLang="en-US" sz="1400" b="1" dirty="0">
                <a:latin typeface="Microsoft YaHei" panose="020B0503020204020204" pitchFamily="34" charset="-122"/>
                <a:ea typeface="Microsoft YaHei" panose="020B0503020204020204" pitchFamily="34" charset="-122"/>
              </a:rPr>
              <a:t>距离</a:t>
            </a:r>
            <a:r>
              <a:rPr kumimoji="1" lang="zh-CN" altLang="en-US" sz="1400" dirty="0">
                <a:latin typeface="Microsoft YaHei" panose="020B0503020204020204" pitchFamily="34" charset="-122"/>
                <a:ea typeface="Microsoft YaHei" panose="020B0503020204020204" pitchFamily="34" charset="-122"/>
              </a:rPr>
              <a:t>、</a:t>
            </a:r>
            <a:r>
              <a:rPr kumimoji="1" lang="zh-CN" altLang="en-US" sz="1400" b="1" dirty="0">
                <a:latin typeface="Microsoft YaHei" panose="020B0503020204020204" pitchFamily="34" charset="-122"/>
                <a:ea typeface="Microsoft YaHei" panose="020B0503020204020204" pitchFamily="34" charset="-122"/>
              </a:rPr>
              <a:t>方位</a:t>
            </a:r>
            <a:r>
              <a:rPr kumimoji="1" lang="zh-CN" altLang="en-US" sz="1400" dirty="0">
                <a:latin typeface="Microsoft YaHei" panose="020B0503020204020204" pitchFamily="34" charset="-122"/>
                <a:ea typeface="Microsoft YaHei" panose="020B0503020204020204" pitchFamily="34" charset="-122"/>
              </a:rPr>
              <a:t>以及</a:t>
            </a:r>
            <a:r>
              <a:rPr kumimoji="1" lang="zh-CN" altLang="en-US" sz="1400" b="1" dirty="0">
                <a:latin typeface="Microsoft YaHei" panose="020B0503020204020204" pitchFamily="34" charset="-122"/>
                <a:ea typeface="Microsoft YaHei" panose="020B0503020204020204" pitchFamily="34" charset="-122"/>
              </a:rPr>
              <a:t>速度</a:t>
            </a:r>
            <a:r>
              <a:rPr kumimoji="1" lang="zh-CN" altLang="en-US" sz="1400" dirty="0">
                <a:latin typeface="Microsoft YaHei" panose="020B0503020204020204" pitchFamily="34" charset="-122"/>
                <a:ea typeface="Microsoft YaHei" panose="020B0503020204020204" pitchFamily="34" charset="-122"/>
              </a:rPr>
              <a:t>三个维度。4D毫米波雷达在原有距离、方位、速度的基础上增加了对目标的</a:t>
            </a:r>
            <a:r>
              <a:rPr kumimoji="1" lang="zh-CN" altLang="en-US" sz="1600" b="1" dirty="0">
                <a:latin typeface="Microsoft YaHei" panose="020B0503020204020204" pitchFamily="34" charset="-122"/>
                <a:ea typeface="Microsoft YaHei" panose="020B0503020204020204" pitchFamily="34" charset="-122"/>
              </a:rPr>
              <a:t>高度维数据</a:t>
            </a:r>
            <a:r>
              <a:rPr kumimoji="1" lang="zh-CN" altLang="en-US" sz="1400" dirty="0">
                <a:latin typeface="Microsoft YaHei" panose="020B0503020204020204" pitchFamily="34" charset="-122"/>
                <a:ea typeface="Microsoft YaHei" panose="020B0503020204020204" pitchFamily="34" charset="-122"/>
              </a:rPr>
              <a:t>解析，能够实现距“3D+速度”四个维度的信息感知，可以有效地解析目标的轮廓、类别、行为</a:t>
            </a:r>
          </a:p>
        </p:txBody>
      </p:sp>
      <p:pic>
        <p:nvPicPr>
          <p:cNvPr id="3" name="图片 3">
            <a:extLst>
              <a:ext uri="{FF2B5EF4-FFF2-40B4-BE49-F238E27FC236}">
                <a16:creationId xmlns:a16="http://schemas.microsoft.com/office/drawing/2014/main" id="{22DBB659-BE35-2DCD-66ED-F80728D311B0}"/>
              </a:ext>
            </a:extLst>
          </p:cNvPr>
          <p:cNvPicPr>
            <a:picLocks noChangeAspect="1"/>
          </p:cNvPicPr>
          <p:nvPr/>
        </p:nvPicPr>
        <p:blipFill>
          <a:blip r:embed="rId2"/>
          <a:stretch>
            <a:fillRect/>
          </a:stretch>
        </p:blipFill>
        <p:spPr>
          <a:xfrm>
            <a:off x="277200" y="2434687"/>
            <a:ext cx="4431960" cy="1983383"/>
          </a:xfrm>
          <a:prstGeom prst="rect">
            <a:avLst/>
          </a:prstGeom>
        </p:spPr>
      </p:pic>
      <p:pic>
        <p:nvPicPr>
          <p:cNvPr id="1026" name="Picture 2">
            <a:extLst>
              <a:ext uri="{FF2B5EF4-FFF2-40B4-BE49-F238E27FC236}">
                <a16:creationId xmlns:a16="http://schemas.microsoft.com/office/drawing/2014/main" id="{86D37336-AF4B-3837-401C-21C339B58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699" y="2225288"/>
            <a:ext cx="4174410" cy="233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62018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8932E-A913-43E7-952F-84D4B9823C41}"/>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毫米波雷达的历史</a:t>
            </a:r>
            <a:endParaRPr lang="en-US" dirty="0">
              <a:latin typeface="Microsoft YaHei" panose="020B0503020204020204" pitchFamily="34" charset="-122"/>
              <a:ea typeface="Microsoft YaHei" panose="020B0503020204020204" pitchFamily="34" charset="-122"/>
            </a:endParaRPr>
          </a:p>
        </p:txBody>
      </p:sp>
      <p:sp>
        <p:nvSpPr>
          <p:cNvPr id="3" name="テキスト プレースホルダー 2">
            <a:extLst>
              <a:ext uri="{FF2B5EF4-FFF2-40B4-BE49-F238E27FC236}">
                <a16:creationId xmlns:a16="http://schemas.microsoft.com/office/drawing/2014/main" id="{71012A65-89FE-00A3-0698-B213729971B4}"/>
              </a:ext>
            </a:extLst>
          </p:cNvPr>
          <p:cNvSpPr>
            <a:spLocks noGrp="1"/>
          </p:cNvSpPr>
          <p:nvPr>
            <p:ph type="body" sz="quarter" idx="10"/>
          </p:nvPr>
        </p:nvSpPr>
        <p:spPr>
          <a:xfrm>
            <a:off x="418991" y="3917257"/>
            <a:ext cx="8574107" cy="775597"/>
          </a:xfrm>
        </p:spPr>
        <p:txBody>
          <a:bodyPr/>
          <a:lstStyle/>
          <a:p>
            <a:r>
              <a:rPr kumimoji="1" lang="zh-CN" altLang="en-US" sz="1400" dirty="0">
                <a:latin typeface="Microsoft YaHei" panose="020B0503020204020204" pitchFamily="34" charset="-122"/>
                <a:ea typeface="Microsoft YaHei" panose="020B0503020204020204" pitchFamily="34" charset="-122"/>
              </a:rPr>
              <a:t>自适应巡航控制ACC(Adaptive</a:t>
            </a:r>
            <a:r>
              <a:rPr kumimoji="1" lang="ja-JP" altLang="en-US" sz="1400" dirty="0">
                <a:latin typeface="Microsoft YaHei" panose="020B0503020204020204" pitchFamily="34" charset="-122"/>
                <a:ea typeface="Microsoft YaHei" panose="020B0503020204020204" pitchFamily="34" charset="-122"/>
              </a:rPr>
              <a:t> </a:t>
            </a:r>
            <a:r>
              <a:rPr kumimoji="1" lang="zh-CN" altLang="en-US" sz="1400" dirty="0">
                <a:latin typeface="Microsoft YaHei" panose="020B0503020204020204" pitchFamily="34" charset="-122"/>
                <a:ea typeface="Microsoft YaHei" panose="020B0503020204020204" pitchFamily="34" charset="-122"/>
              </a:rPr>
              <a:t>Cruise Control)是一个允许车辆巡航控制系统通过调整速度以适应交通状况的汽车功能。安装在车辆前方的雷达用于检测在本车前进道路上是否存在速度更慢的车辆。若存在速度更慢的车辆，ACC系统会降低车速并控制与前方车辆的间隙或时间间隙。若系统检测到前方车辆并不在本车行驶道路上时将加快本车速度使之回到之前所设定的速度</a:t>
            </a:r>
          </a:p>
        </p:txBody>
      </p:sp>
      <p:pic>
        <p:nvPicPr>
          <p:cNvPr id="6" name="图片 1">
            <a:extLst>
              <a:ext uri="{FF2B5EF4-FFF2-40B4-BE49-F238E27FC236}">
                <a16:creationId xmlns:a16="http://schemas.microsoft.com/office/drawing/2014/main" id="{7871E109-8027-E8CB-9E7C-E04EDCB27131}"/>
              </a:ext>
            </a:extLst>
          </p:cNvPr>
          <p:cNvPicPr>
            <a:picLocks noChangeAspect="1"/>
          </p:cNvPicPr>
          <p:nvPr>
            <p:custDataLst>
              <p:tags r:id="rId1"/>
            </p:custDataLst>
          </p:nvPr>
        </p:nvPicPr>
        <p:blipFill>
          <a:blip r:embed="rId3"/>
          <a:stretch>
            <a:fillRect/>
          </a:stretch>
        </p:blipFill>
        <p:spPr>
          <a:xfrm>
            <a:off x="227193" y="737872"/>
            <a:ext cx="6676737" cy="3002111"/>
          </a:xfrm>
          <a:prstGeom prst="rect">
            <a:avLst/>
          </a:prstGeom>
        </p:spPr>
      </p:pic>
      <p:sp>
        <p:nvSpPr>
          <p:cNvPr id="9" name="正方形/長方形 8">
            <a:extLst>
              <a:ext uri="{FF2B5EF4-FFF2-40B4-BE49-F238E27FC236}">
                <a16:creationId xmlns:a16="http://schemas.microsoft.com/office/drawing/2014/main" id="{3828C820-3452-73EC-6AC5-68175D6977C4}"/>
              </a:ext>
            </a:extLst>
          </p:cNvPr>
          <p:cNvSpPr/>
          <p:nvPr/>
        </p:nvSpPr>
        <p:spPr>
          <a:xfrm>
            <a:off x="3793332" y="1509602"/>
            <a:ext cx="1421606" cy="404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95EC14C6-7946-26E8-C609-8E29E7C5DB52}"/>
              </a:ext>
            </a:extLst>
          </p:cNvPr>
          <p:cNvCxnSpPr>
            <a:stCxn id="9" idx="3"/>
            <a:endCxn id="3" idx="0"/>
          </p:cNvCxnSpPr>
          <p:nvPr/>
        </p:nvCxnSpPr>
        <p:spPr>
          <a:xfrm flipH="1">
            <a:off x="4706045" y="1712064"/>
            <a:ext cx="508893" cy="2205193"/>
          </a:xfrm>
          <a:prstGeom prst="bentConnector4">
            <a:avLst>
              <a:gd name="adj1" fmla="val -7019"/>
              <a:gd name="adj2" fmla="val 5005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269828"/>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Red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 Infinity Pro">
      <a:majorFont>
        <a:latin typeface="Fujitsu Infinity Pro Bold"/>
        <a:ea typeface=""/>
        <a:cs typeface=""/>
      </a:majorFont>
      <a:minorFont>
        <a:latin typeface="Fujitsu Infinity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Standard-FJ-SECRET.potx" id="{04E26956-4E30-430F-BFE9-127714C36A3C}" vid="{05D8D570-1E4F-4147-AC4C-3E52AA86C4CA}"/>
    </a:ext>
  </a:extLst>
</a:theme>
</file>

<file path=ppt/theme/theme2.xml><?xml version="1.0" encoding="utf-8"?>
<a:theme xmlns:a="http://schemas.openxmlformats.org/drawingml/2006/main" name="Orange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 Infinity Pro">
      <a:majorFont>
        <a:latin typeface="Fujitsu Infinity Pro Bold"/>
        <a:ea typeface=""/>
        <a:cs typeface=""/>
      </a:majorFont>
      <a:minorFont>
        <a:latin typeface="Fujitsu Infinity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Standard-FJ-SECRET.potx" id="{04E26956-4E30-430F-BFE9-127714C36A3C}" vid="{989D9034-128B-4F3F-A1B7-08275F75813E}"/>
    </a:ext>
  </a:extLst>
</a:theme>
</file>

<file path=ppt/theme/theme3.xml><?xml version="1.0" encoding="utf-8"?>
<a:theme xmlns:a="http://schemas.openxmlformats.org/drawingml/2006/main" name="Blue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 Infinity Pro">
      <a:majorFont>
        <a:latin typeface="Fujitsu Infinity Pro Bold"/>
        <a:ea typeface=""/>
        <a:cs typeface=""/>
      </a:majorFont>
      <a:minorFont>
        <a:latin typeface="Fujitsu Infinity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Standard-FJ-SECRET.potx" id="{04E26956-4E30-430F-BFE9-127714C36A3C}" vid="{A27BF282-DF22-4E0B-900B-53C4E0DD64B6}"/>
    </a:ext>
  </a:extLst>
</a:theme>
</file>

<file path=ppt/theme/theme4.xml><?xml version="1.0" encoding="utf-8"?>
<a:theme xmlns:a="http://schemas.openxmlformats.org/drawingml/2006/main" name="Green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 Infinity Pro">
      <a:majorFont>
        <a:latin typeface="Fujitsu Infinity Pro Bold"/>
        <a:ea typeface=""/>
        <a:cs typeface=""/>
      </a:majorFont>
      <a:minorFont>
        <a:latin typeface="Fujitsu Infinity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Standard-FJ-SECRET.potx" id="{04E26956-4E30-430F-BFE9-127714C36A3C}" vid="{B408F49E-8E43-4265-9978-69E279999701}"/>
    </a:ext>
  </a:extLst>
</a:theme>
</file>

<file path=ppt/theme/theme5.xml><?xml version="1.0" encoding="utf-8"?>
<a:theme xmlns:a="http://schemas.openxmlformats.org/drawingml/2006/main" name="Yellow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 Infinity Pro">
      <a:majorFont>
        <a:latin typeface="Fujitsu Infinity Pro Bold"/>
        <a:ea typeface=""/>
        <a:cs typeface=""/>
      </a:majorFont>
      <a:minorFont>
        <a:latin typeface="Fujitsu Infinity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Standard-FJ-SECRET.potx" id="{04E26956-4E30-430F-BFE9-127714C36A3C}" vid="{9BD3FAAA-6435-4614-BAAC-4674F3237989}"/>
    </a:ext>
  </a:extLst>
</a:theme>
</file>

<file path=ppt/theme/theme6.xml><?xml version="1.0" encoding="utf-8"?>
<a:theme xmlns:a="http://schemas.openxmlformats.org/drawingml/2006/main" name="Font Theme">
  <a:themeElements>
    <a:clrScheme name="Fujitsu VI">
      <a:dk1>
        <a:srgbClr val="000000"/>
      </a:dk1>
      <a:lt1>
        <a:srgbClr val="FFFFFF"/>
      </a:lt1>
      <a:dk2>
        <a:srgbClr val="D80084"/>
      </a:dk2>
      <a:lt2>
        <a:srgbClr val="2400B0"/>
      </a:lt2>
      <a:accent1>
        <a:srgbClr val="EA0000"/>
      </a:accent1>
      <a:accent2>
        <a:srgbClr val="FF8000"/>
      </a:accent2>
      <a:accent3>
        <a:srgbClr val="FFE700"/>
      </a:accent3>
      <a:accent4>
        <a:srgbClr val="61D600"/>
      </a:accent4>
      <a:accent5>
        <a:srgbClr val="008224"/>
      </a:accent5>
      <a:accent6>
        <a:srgbClr val="00E7EF"/>
      </a:accent6>
      <a:hlink>
        <a:srgbClr val="2400B0"/>
      </a:hlink>
      <a:folHlink>
        <a:srgbClr val="2400B0"/>
      </a:folHlink>
    </a:clrScheme>
    <a:fontScheme name="Fujitsu Infinity Pro">
      <a:majorFont>
        <a:latin typeface="Fujitsu Infinity Pro Bold"/>
        <a:ea typeface=""/>
        <a:cs typeface=""/>
      </a:majorFont>
      <a:minorFont>
        <a:latin typeface="Fujitsu Infinity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Standard-FJ-SECRET.potx" id="{04E26956-4E30-430F-BFE9-127714C36A3C}" vid="{7AC9E0E3-1C19-4AA7-BF20-E444CB5AAE79}"/>
    </a:ext>
  </a:extLst>
</a:theme>
</file>

<file path=docProps/app.xml><?xml version="1.0" encoding="utf-8"?>
<Properties xmlns="http://schemas.openxmlformats.org/officeDocument/2006/extended-properties" xmlns:vt="http://schemas.openxmlformats.org/officeDocument/2006/docPropsVTypes">
  <Template>毫米波雷达简介(科普向)</Template>
  <TotalTime>168</TotalTime>
  <Words>1021</Words>
  <Application>Microsoft Office PowerPoint</Application>
  <PresentationFormat>画面に合わせる (16:9)</PresentationFormat>
  <Paragraphs>60</Paragraphs>
  <Slides>14</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6</vt:i4>
      </vt:variant>
      <vt:variant>
        <vt:lpstr>スライド タイトル</vt:lpstr>
      </vt:variant>
      <vt:variant>
        <vt:i4>14</vt:i4>
      </vt:variant>
    </vt:vector>
  </HeadingPairs>
  <TitlesOfParts>
    <vt:vector size="28" baseType="lpstr">
      <vt:lpstr>Fujitsu Infinity Pro Italic</vt:lpstr>
      <vt:lpstr>Fujitsu Infinity Pro Bold</vt:lpstr>
      <vt:lpstr>Fujitsu Infinity Pro Bold It</vt:lpstr>
      <vt:lpstr>Arial</vt:lpstr>
      <vt:lpstr>Fujitsu Infinity Pro ExtraBold</vt:lpstr>
      <vt:lpstr>Fujitsu Infinity Pro</vt:lpstr>
      <vt:lpstr>Fujitsu Infinity Pro Light</vt:lpstr>
      <vt:lpstr>Microsoft YaHei</vt:lpstr>
      <vt:lpstr>Red Theme</vt:lpstr>
      <vt:lpstr>Orange Theme</vt:lpstr>
      <vt:lpstr>Blue Theme</vt:lpstr>
      <vt:lpstr>Green Theme</vt:lpstr>
      <vt:lpstr>Yellow Theme</vt:lpstr>
      <vt:lpstr>Font Theme</vt:lpstr>
      <vt:lpstr>毫米波雷达简介(科普向)</vt:lpstr>
      <vt:lpstr>啥是自动驾驶</vt:lpstr>
      <vt:lpstr>汽车上的各种「眼睛」①</vt:lpstr>
      <vt:lpstr>汽车上的各种「眼睛」②</vt:lpstr>
      <vt:lpstr>毫米波雷达是当前智能汽车主流</vt:lpstr>
      <vt:lpstr>自动驾驶两大流派</vt:lpstr>
      <vt:lpstr>但是特斯拉最近又安回了毫米波雷达，打脸了？</vt:lpstr>
      <vt:lpstr>4D毫米波雷达</vt:lpstr>
      <vt:lpstr>毫米波雷达的历史</vt:lpstr>
      <vt:lpstr>毫米波雷达优缺点（只靠它一个基本玩不转）</vt:lpstr>
      <vt:lpstr>毫米波雷达安装在哪里</vt:lpstr>
      <vt:lpstr>毫米波雷达应用</vt:lpstr>
      <vt:lpstr>汽车毫米波雷达行业发展趋势</vt:lpstr>
      <vt:lpstr>以上</vt:lpstr>
    </vt:vector>
  </TitlesOfParts>
  <Company>SysCeo.com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and guidance (hidden slide)</dc:title>
  <dc:creator>Zhang, Jiabao/张 佳宝</dc:creator>
  <cp:lastModifiedBy>Zhang, Jiabao/张 佳宝</cp:lastModifiedBy>
  <cp:revision>5</cp:revision>
  <dcterms:created xsi:type="dcterms:W3CDTF">2023-05-30T03:10:03Z</dcterms:created>
  <dcterms:modified xsi:type="dcterms:W3CDTF">2023-06-05T09:12:21Z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2023-05-30T03:10:46Z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ac5db283-50be-4d17-b347-4aad967e7cd6</vt:lpwstr>
  </property>
  <property fmtid="{D5CDD505-2E9C-101B-9397-08002B2CF9AE}" pid="8" name="MSIP_Label_a7295cc1-d279-42ac-ab4d-3b0f4fece050_ContentBits">
    <vt:lpwstr>0</vt:lpwstr>
  </property>
</Properties>
</file>